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1"/>
    <p:sldId id="257" r:id="rId42"/>
    <p:sldId id="258" r:id="rId43"/>
    <p:sldId id="259" r:id="rId44"/>
    <p:sldId id="260" r:id="rId45"/>
    <p:sldId id="261" r:id="rId46"/>
    <p:sldId id="262" r:id="rId47"/>
    <p:sldId id="263" r:id="rId48"/>
    <p:sldId id="264" r:id="rId49"/>
    <p:sldId id="265" r:id="rId50"/>
    <p:sldId id="266" r:id="rId51"/>
    <p:sldId id="267" r:id="rId52"/>
    <p:sldId id="268" r:id="rId53"/>
    <p:sldId id="269" r:id="rId54"/>
    <p:sldId id="270" r:id="rId55"/>
    <p:sldId id="271" r:id="rId56"/>
    <p:sldId id="272" r:id="rId57"/>
    <p:sldId id="273" r:id="rId58"/>
    <p:sldId id="274" r:id="rId59"/>
    <p:sldId id="275" r:id="rId60"/>
    <p:sldId id="276" r:id="rId61"/>
    <p:sldId id="277" r:id="rId62"/>
    <p:sldId id="278" r:id="rId63"/>
    <p:sldId id="279" r:id="rId64"/>
    <p:sldId id="280" r:id="rId65"/>
    <p:sldId id="281" r:id="rId66"/>
    <p:sldId id="282" r:id="rId67"/>
    <p:sldId id="283" r:id="rId68"/>
    <p:sldId id="284" r:id="rId69"/>
    <p:sldId id="285" r:id="rId70"/>
    <p:sldId id="286" r:id="rId71"/>
    <p:sldId id="287" r:id="rId72"/>
    <p:sldId id="288" r:id="rId73"/>
    <p:sldId id="289" r:id="rId74"/>
    <p:sldId id="290" r:id="rId75"/>
    <p:sldId id="291" r:id="rId76"/>
    <p:sldId id="292" r:id="rId77"/>
    <p:sldId id="293" r:id="rId78"/>
    <p:sldId id="294" r:id="rId7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ejaVu Serif" charset="1" panose="02060603050605020204"/>
      <p:regular r:id="rId10"/>
    </p:embeddedFont>
    <p:embeddedFont>
      <p:font typeface="DejaVu Serif Bold" charset="1" panose="02060803050605020204"/>
      <p:regular r:id="rId11"/>
    </p:embeddedFont>
    <p:embeddedFont>
      <p:font typeface="DejaVu Serif Italics" charset="1" panose="020606030503050B0204"/>
      <p:regular r:id="rId12"/>
    </p:embeddedFont>
    <p:embeddedFont>
      <p:font typeface="DejaVu Serif Bold Italics" charset="1" panose="020608030503050B0204"/>
      <p:regular r:id="rId13"/>
    </p:embeddedFont>
    <p:embeddedFont>
      <p:font typeface="Computer Says No" charset="1" panose="00000400000000000000"/>
      <p:regular r:id="rId14"/>
    </p:embeddedFont>
    <p:embeddedFont>
      <p:font typeface="Computer Says No Italics" charset="1" panose="00000400000000000000"/>
      <p:regular r:id="rId15"/>
    </p:embeddedFont>
    <p:embeddedFont>
      <p:font typeface="Arial" charset="1" panose="020B0502020202020204"/>
      <p:regular r:id="rId16"/>
    </p:embeddedFont>
    <p:embeddedFont>
      <p:font typeface="Arial Bold" charset="1" panose="020B0802020202020204"/>
      <p:regular r:id="rId17"/>
    </p:embeddedFont>
    <p:embeddedFont>
      <p:font typeface="Arial Italics" charset="1" panose="020B0502020202090204"/>
      <p:regular r:id="rId18"/>
    </p:embeddedFont>
    <p:embeddedFont>
      <p:font typeface="Arial Bold Italics" charset="1" panose="020B0802020202090204"/>
      <p:regular r:id="rId19"/>
    </p:embeddedFont>
    <p:embeddedFont>
      <p:font typeface="TT Rounds Condensed" charset="1" panose="02000506030000020003"/>
      <p:regular r:id="rId20"/>
    </p:embeddedFont>
    <p:embeddedFont>
      <p:font typeface="TT Rounds Condensed Bold" charset="1" panose="02000806030000020003"/>
      <p:regular r:id="rId21"/>
    </p:embeddedFont>
    <p:embeddedFont>
      <p:font typeface="TT Rounds Condensed Italics" charset="1" panose="02000506030000090003"/>
      <p:regular r:id="rId22"/>
    </p:embeddedFont>
    <p:embeddedFont>
      <p:font typeface="TT Rounds Condensed Bold Italics" charset="1" panose="02000806030000090003"/>
      <p:regular r:id="rId23"/>
    </p:embeddedFont>
    <p:embeddedFont>
      <p:font typeface="TT Rounds Condensed Thin" charset="1" panose="02000503020000020003"/>
      <p:regular r:id="rId24"/>
    </p:embeddedFont>
    <p:embeddedFont>
      <p:font typeface="TT Rounds Condensed Thin Italics" charset="1" panose="02000503020000090003"/>
      <p:regular r:id="rId25"/>
    </p:embeddedFont>
    <p:embeddedFont>
      <p:font typeface="TT Rounds Condensed Heavy" charset="1" panose="02000506030000020003"/>
      <p:regular r:id="rId26"/>
    </p:embeddedFont>
    <p:embeddedFont>
      <p:font typeface="TT Rounds Condensed Heavy Italics" charset="1" panose="02000506000000090003"/>
      <p:regular r:id="rId27"/>
    </p:embeddedFont>
    <p:embeddedFont>
      <p:font typeface="Open Sauce" charset="1" panose="00000500000000000000"/>
      <p:regular r:id="rId28"/>
    </p:embeddedFont>
    <p:embeddedFont>
      <p:font typeface="Open Sauce Bold" charset="1" panose="00000800000000000000"/>
      <p:regular r:id="rId29"/>
    </p:embeddedFont>
    <p:embeddedFont>
      <p:font typeface="Open Sauce Italics" charset="1" panose="00000500000000000000"/>
      <p:regular r:id="rId30"/>
    </p:embeddedFont>
    <p:embeddedFont>
      <p:font typeface="Open Sauce Bold Italics" charset="1" panose="00000800000000000000"/>
      <p:regular r:id="rId31"/>
    </p:embeddedFont>
    <p:embeddedFont>
      <p:font typeface="Open Sauce Light" charset="1" panose="00000400000000000000"/>
      <p:regular r:id="rId32"/>
    </p:embeddedFont>
    <p:embeddedFont>
      <p:font typeface="Open Sauce Light Italics" charset="1" panose="00000400000000000000"/>
      <p:regular r:id="rId33"/>
    </p:embeddedFont>
    <p:embeddedFont>
      <p:font typeface="Open Sauce Medium" charset="1" panose="00000600000000000000"/>
      <p:regular r:id="rId34"/>
    </p:embeddedFont>
    <p:embeddedFont>
      <p:font typeface="Open Sauce Medium Italics" charset="1" panose="00000600000000000000"/>
      <p:regular r:id="rId35"/>
    </p:embeddedFont>
    <p:embeddedFont>
      <p:font typeface="Open Sauce Semi-Bold" charset="1" panose="00000700000000000000"/>
      <p:regular r:id="rId36"/>
    </p:embeddedFont>
    <p:embeddedFont>
      <p:font typeface="Open Sauce Semi-Bold Italics" charset="1" panose="00000700000000000000"/>
      <p:regular r:id="rId37"/>
    </p:embeddedFont>
    <p:embeddedFont>
      <p:font typeface="Open Sauce Heavy" charset="1" panose="00000A00000000000000"/>
      <p:regular r:id="rId38"/>
    </p:embeddedFont>
    <p:embeddedFont>
      <p:font typeface="Open Sauce Heavy Italics" charset="1" panose="00000A00000000000000"/>
      <p:regular r:id="rId39"/>
    </p:embeddedFont>
    <p:embeddedFont>
      <p:font typeface="Paytone One" charset="1" panose="000005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slides/slide1.xml" Type="http://schemas.openxmlformats.org/officeDocument/2006/relationships/slide"/><Relationship Id="rId42" Target="slides/slide2.xml" Type="http://schemas.openxmlformats.org/officeDocument/2006/relationships/slide"/><Relationship Id="rId43" Target="slides/slide3.xml" Type="http://schemas.openxmlformats.org/officeDocument/2006/relationships/slide"/><Relationship Id="rId44" Target="slides/slide4.xml" Type="http://schemas.openxmlformats.org/officeDocument/2006/relationships/slide"/><Relationship Id="rId45" Target="slides/slide5.xml" Type="http://schemas.openxmlformats.org/officeDocument/2006/relationships/slide"/><Relationship Id="rId46" Target="slides/slide6.xml" Type="http://schemas.openxmlformats.org/officeDocument/2006/relationships/slide"/><Relationship Id="rId47" Target="slides/slide7.xml" Type="http://schemas.openxmlformats.org/officeDocument/2006/relationships/slide"/><Relationship Id="rId48" Target="slides/slide8.xml" Type="http://schemas.openxmlformats.org/officeDocument/2006/relationships/slide"/><Relationship Id="rId49" Target="slides/slide9.xml" Type="http://schemas.openxmlformats.org/officeDocument/2006/relationships/slide"/><Relationship Id="rId5" Target="tableStyles.xml" Type="http://schemas.openxmlformats.org/officeDocument/2006/relationships/tableStyles"/><Relationship Id="rId50" Target="slides/slide10.xml" Type="http://schemas.openxmlformats.org/officeDocument/2006/relationships/slide"/><Relationship Id="rId51" Target="slides/slide11.xml" Type="http://schemas.openxmlformats.org/officeDocument/2006/relationships/slide"/><Relationship Id="rId52" Target="slides/slide12.xml" Type="http://schemas.openxmlformats.org/officeDocument/2006/relationships/slide"/><Relationship Id="rId53" Target="slides/slide13.xml" Type="http://schemas.openxmlformats.org/officeDocument/2006/relationships/slide"/><Relationship Id="rId54" Target="slides/slide14.xml" Type="http://schemas.openxmlformats.org/officeDocument/2006/relationships/slide"/><Relationship Id="rId55" Target="slides/slide15.xml" Type="http://schemas.openxmlformats.org/officeDocument/2006/relationships/slide"/><Relationship Id="rId56" Target="slides/slide16.xml" Type="http://schemas.openxmlformats.org/officeDocument/2006/relationships/slide"/><Relationship Id="rId57" Target="slides/slide17.xml" Type="http://schemas.openxmlformats.org/officeDocument/2006/relationships/slide"/><Relationship Id="rId58" Target="slides/slide18.xml" Type="http://schemas.openxmlformats.org/officeDocument/2006/relationships/slide"/><Relationship Id="rId59" Target="slides/slide19.xml" Type="http://schemas.openxmlformats.org/officeDocument/2006/relationships/slide"/><Relationship Id="rId6" Target="fonts/font6.fntdata" Type="http://schemas.openxmlformats.org/officeDocument/2006/relationships/font"/><Relationship Id="rId60" Target="slides/slide20.xml" Type="http://schemas.openxmlformats.org/officeDocument/2006/relationships/slide"/><Relationship Id="rId61" Target="slides/slide21.xml" Type="http://schemas.openxmlformats.org/officeDocument/2006/relationships/slide"/><Relationship Id="rId62" Target="slides/slide22.xml" Type="http://schemas.openxmlformats.org/officeDocument/2006/relationships/slide"/><Relationship Id="rId63" Target="slides/slide23.xml" Type="http://schemas.openxmlformats.org/officeDocument/2006/relationships/slide"/><Relationship Id="rId64" Target="slides/slide24.xml" Type="http://schemas.openxmlformats.org/officeDocument/2006/relationships/slide"/><Relationship Id="rId65" Target="slides/slide25.xml" Type="http://schemas.openxmlformats.org/officeDocument/2006/relationships/slide"/><Relationship Id="rId66" Target="slides/slide26.xml" Type="http://schemas.openxmlformats.org/officeDocument/2006/relationships/slide"/><Relationship Id="rId67" Target="slides/slide27.xml" Type="http://schemas.openxmlformats.org/officeDocument/2006/relationships/slide"/><Relationship Id="rId68" Target="slides/slide28.xml" Type="http://schemas.openxmlformats.org/officeDocument/2006/relationships/slide"/><Relationship Id="rId69" Target="slides/slide29.xml" Type="http://schemas.openxmlformats.org/officeDocument/2006/relationships/slide"/><Relationship Id="rId7" Target="fonts/font7.fntdata" Type="http://schemas.openxmlformats.org/officeDocument/2006/relationships/font"/><Relationship Id="rId70" Target="slides/slide30.xml" Type="http://schemas.openxmlformats.org/officeDocument/2006/relationships/slide"/><Relationship Id="rId71" Target="slides/slide31.xml" Type="http://schemas.openxmlformats.org/officeDocument/2006/relationships/slide"/><Relationship Id="rId72" Target="slides/slide32.xml" Type="http://schemas.openxmlformats.org/officeDocument/2006/relationships/slide"/><Relationship Id="rId73" Target="slides/slide33.xml" Type="http://schemas.openxmlformats.org/officeDocument/2006/relationships/slide"/><Relationship Id="rId74" Target="slides/slide34.xml" Type="http://schemas.openxmlformats.org/officeDocument/2006/relationships/slide"/><Relationship Id="rId75" Target="slides/slide35.xml" Type="http://schemas.openxmlformats.org/officeDocument/2006/relationships/slide"/><Relationship Id="rId76" Target="slides/slide36.xml" Type="http://schemas.openxmlformats.org/officeDocument/2006/relationships/slide"/><Relationship Id="rId77" Target="slides/slide37.xml" Type="http://schemas.openxmlformats.org/officeDocument/2006/relationships/slide"/><Relationship Id="rId78" Target="slides/slide38.xml" Type="http://schemas.openxmlformats.org/officeDocument/2006/relationships/slide"/><Relationship Id="rId79" Target="slides/slide39.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33.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34.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35.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11.pn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 Id="rId5" Target="../media/image3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11.pn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6.png" Type="http://schemas.openxmlformats.org/officeDocument/2006/relationships/image"/><Relationship Id="rId9" Target="../media/image10.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jpeg" Type="http://schemas.openxmlformats.org/officeDocument/2006/relationships/image"/><Relationship Id="rId5" Target="../media/image10.jpe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11.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11.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11.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11.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11.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11.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11.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1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jpeg" Type="http://schemas.openxmlformats.org/officeDocument/2006/relationships/image"/><Relationship Id="rId5" Target="../media/image10.jpe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9.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30.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31.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32.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025604" y="1028700"/>
            <a:ext cx="4448408" cy="1809750"/>
          </a:xfrm>
          <a:prstGeom prst="rect">
            <a:avLst/>
          </a:prstGeom>
        </p:spPr>
        <p:txBody>
          <a:bodyPr anchor="t" rtlCol="false" tIns="0" lIns="0" bIns="0" rIns="0">
            <a:spAutoFit/>
          </a:bodyPr>
          <a:lstStyle/>
          <a:p>
            <a:pPr algn="ctr">
              <a:lnSpc>
                <a:spcPts val="14278"/>
              </a:lnSpc>
            </a:pPr>
            <a:r>
              <a:rPr lang="en-US" sz="11898">
                <a:solidFill>
                  <a:srgbClr val="000000"/>
                </a:solidFill>
                <a:latin typeface="Computer Says No"/>
              </a:rPr>
              <a:t>GROUP 04</a:t>
            </a:r>
          </a:p>
        </p:txBody>
      </p:sp>
      <p:grpSp>
        <p:nvGrpSpPr>
          <p:cNvPr name="Group 3" id="3"/>
          <p:cNvGrpSpPr/>
          <p:nvPr/>
        </p:nvGrpSpPr>
        <p:grpSpPr>
          <a:xfrm rot="616692">
            <a:off x="10213784" y="-5687524"/>
            <a:ext cx="12182584" cy="13149942"/>
            <a:chOff x="0" y="0"/>
            <a:chExt cx="16243446" cy="17533256"/>
          </a:xfrm>
        </p:grpSpPr>
        <p:sp>
          <p:nvSpPr>
            <p:cNvPr name="Freeform 4" id="4"/>
            <p:cNvSpPr/>
            <p:nvPr/>
          </p:nvSpPr>
          <p:spPr>
            <a:xfrm flipH="false" flipV="false" rot="0">
              <a:off x="0" y="0"/>
              <a:ext cx="16243554" cy="17533365"/>
            </a:xfrm>
            <a:custGeom>
              <a:avLst/>
              <a:gdLst/>
              <a:ahLst/>
              <a:cxnLst/>
              <a:rect r="r" b="b" t="t" l="l"/>
              <a:pathLst>
                <a:path h="17533365" w="16243554">
                  <a:moveTo>
                    <a:pt x="0" y="8766683"/>
                  </a:moveTo>
                  <a:cubicBezTo>
                    <a:pt x="0" y="3924935"/>
                    <a:pt x="3636264" y="0"/>
                    <a:pt x="8121777" y="0"/>
                  </a:cubicBezTo>
                  <a:cubicBezTo>
                    <a:pt x="12607290" y="0"/>
                    <a:pt x="16243554" y="3924935"/>
                    <a:pt x="16243554" y="8766683"/>
                  </a:cubicBezTo>
                  <a:cubicBezTo>
                    <a:pt x="16243554" y="13608431"/>
                    <a:pt x="12607290" y="17533365"/>
                    <a:pt x="8121777" y="17533365"/>
                  </a:cubicBezTo>
                  <a:cubicBezTo>
                    <a:pt x="3636264" y="17533365"/>
                    <a:pt x="0" y="13608304"/>
                    <a:pt x="0" y="8766683"/>
                  </a:cubicBezTo>
                  <a:close/>
                </a:path>
              </a:pathLst>
            </a:custGeom>
            <a:solidFill>
              <a:srgbClr val="A7E7FF"/>
            </a:solidFill>
          </p:spPr>
        </p:sp>
      </p:grpSp>
      <p:sp>
        <p:nvSpPr>
          <p:cNvPr name="TextBox 5" id="5"/>
          <p:cNvSpPr txBox="true"/>
          <p:nvPr/>
        </p:nvSpPr>
        <p:spPr>
          <a:xfrm rot="0">
            <a:off x="5661457" y="-2637368"/>
            <a:ext cx="6953828" cy="881012"/>
          </a:xfrm>
          <a:prstGeom prst="rect">
            <a:avLst/>
          </a:prstGeom>
        </p:spPr>
        <p:txBody>
          <a:bodyPr anchor="t" rtlCol="false" tIns="0" lIns="0" bIns="0" rIns="0">
            <a:spAutoFit/>
          </a:bodyPr>
          <a:lstStyle/>
          <a:p>
            <a:pPr algn="ctr">
              <a:lnSpc>
                <a:spcPts val="5759"/>
              </a:lnSpc>
            </a:pPr>
            <a:r>
              <a:rPr lang="en-US" sz="4800">
                <a:solidFill>
                  <a:srgbClr val="000000"/>
                </a:solidFill>
                <a:latin typeface="Arial Bold"/>
              </a:rPr>
              <a:t>Thành Viên trong nhóm</a:t>
            </a:r>
          </a:p>
        </p:txBody>
      </p:sp>
      <p:grpSp>
        <p:nvGrpSpPr>
          <p:cNvPr name="Group 6" id="6"/>
          <p:cNvGrpSpPr/>
          <p:nvPr/>
        </p:nvGrpSpPr>
        <p:grpSpPr>
          <a:xfrm rot="0">
            <a:off x="-22155651" y="3424392"/>
            <a:ext cx="1714956" cy="1719108"/>
            <a:chOff x="0" y="0"/>
            <a:chExt cx="2286608" cy="2292144"/>
          </a:xfrm>
        </p:grpSpPr>
        <p:sp>
          <p:nvSpPr>
            <p:cNvPr name="Freeform 7" id="7"/>
            <p:cNvSpPr/>
            <p:nvPr/>
          </p:nvSpPr>
          <p:spPr>
            <a:xfrm flipH="false" flipV="false" rot="0">
              <a:off x="0" y="0"/>
              <a:ext cx="2286508" cy="2292096"/>
            </a:xfrm>
            <a:custGeom>
              <a:avLst/>
              <a:gdLst/>
              <a:ahLst/>
              <a:cxnLst/>
              <a:rect r="r" b="b" t="t" l="l"/>
              <a:pathLst>
                <a:path h="2292096" w="2286508">
                  <a:moveTo>
                    <a:pt x="0" y="1146048"/>
                  </a:moveTo>
                  <a:cubicBezTo>
                    <a:pt x="0" y="513080"/>
                    <a:pt x="511937" y="0"/>
                    <a:pt x="1143254" y="0"/>
                  </a:cubicBezTo>
                  <a:cubicBezTo>
                    <a:pt x="1774571" y="0"/>
                    <a:pt x="2286508" y="513080"/>
                    <a:pt x="2286508" y="1146048"/>
                  </a:cubicBezTo>
                  <a:cubicBezTo>
                    <a:pt x="2286508" y="1779016"/>
                    <a:pt x="1774571" y="2292096"/>
                    <a:pt x="1143254" y="2292096"/>
                  </a:cubicBezTo>
                  <a:cubicBezTo>
                    <a:pt x="511937" y="2292096"/>
                    <a:pt x="0" y="1779016"/>
                    <a:pt x="0" y="1146048"/>
                  </a:cubicBezTo>
                  <a:close/>
                </a:path>
              </a:pathLst>
            </a:custGeom>
            <a:solidFill>
              <a:srgbClr val="7F6000"/>
            </a:solidFill>
          </p:spPr>
        </p:sp>
      </p:grpSp>
      <p:grpSp>
        <p:nvGrpSpPr>
          <p:cNvPr name="Group 8" id="8"/>
          <p:cNvGrpSpPr/>
          <p:nvPr/>
        </p:nvGrpSpPr>
        <p:grpSpPr>
          <a:xfrm rot="0">
            <a:off x="-22084641" y="3511142"/>
            <a:ext cx="1665216" cy="1594957"/>
            <a:chOff x="0" y="0"/>
            <a:chExt cx="2220288" cy="2126610"/>
          </a:xfrm>
        </p:grpSpPr>
        <p:sp>
          <p:nvSpPr>
            <p:cNvPr name="Freeform 9" id="9"/>
            <p:cNvSpPr/>
            <p:nvPr/>
          </p:nvSpPr>
          <p:spPr>
            <a:xfrm flipH="false" flipV="false" rot="0">
              <a:off x="0" y="0"/>
              <a:ext cx="2220214" cy="2126488"/>
            </a:xfrm>
            <a:custGeom>
              <a:avLst/>
              <a:gdLst/>
              <a:ahLst/>
              <a:cxnLst/>
              <a:rect r="r" b="b" t="t" l="l"/>
              <a:pathLst>
                <a:path h="2126488" w="2220214">
                  <a:moveTo>
                    <a:pt x="0" y="1063244"/>
                  </a:moveTo>
                  <a:cubicBezTo>
                    <a:pt x="0" y="475996"/>
                    <a:pt x="497078" y="0"/>
                    <a:pt x="1110107" y="0"/>
                  </a:cubicBezTo>
                  <a:cubicBezTo>
                    <a:pt x="1723136" y="0"/>
                    <a:pt x="2220214" y="475996"/>
                    <a:pt x="2220214" y="1063244"/>
                  </a:cubicBezTo>
                  <a:cubicBezTo>
                    <a:pt x="2220214" y="1650492"/>
                    <a:pt x="1723136" y="2126488"/>
                    <a:pt x="1110107" y="2126488"/>
                  </a:cubicBezTo>
                  <a:cubicBezTo>
                    <a:pt x="497078" y="2126488"/>
                    <a:pt x="0" y="1650492"/>
                    <a:pt x="0" y="1063244"/>
                  </a:cubicBezTo>
                  <a:close/>
                </a:path>
              </a:pathLst>
            </a:custGeom>
            <a:blipFill>
              <a:blip r:embed="rId2"/>
              <a:stretch>
                <a:fillRect l="0" t="-12157" r="-3" b="-12162"/>
              </a:stretch>
            </a:blipFill>
          </p:spPr>
        </p:sp>
      </p:grpSp>
      <p:sp>
        <p:nvSpPr>
          <p:cNvPr name="TextBox 10" id="10"/>
          <p:cNvSpPr txBox="true"/>
          <p:nvPr/>
        </p:nvSpPr>
        <p:spPr>
          <a:xfrm rot="0">
            <a:off x="-23144604" y="5214105"/>
            <a:ext cx="3692864" cy="1037104"/>
          </a:xfrm>
          <a:prstGeom prst="rect">
            <a:avLst/>
          </a:prstGeom>
        </p:spPr>
        <p:txBody>
          <a:bodyPr anchor="t" rtlCol="false" tIns="0" lIns="0" bIns="0" rIns="0">
            <a:spAutoFit/>
          </a:bodyPr>
          <a:lstStyle/>
          <a:p>
            <a:pPr algn="ctr">
              <a:lnSpc>
                <a:spcPts val="3600"/>
              </a:lnSpc>
            </a:pPr>
            <a:r>
              <a:rPr lang="en-US" sz="3000">
                <a:solidFill>
                  <a:srgbClr val="000000"/>
                </a:solidFill>
                <a:latin typeface="Arial Bold"/>
              </a:rPr>
              <a:t>Tên </a:t>
            </a:r>
          </a:p>
          <a:p>
            <a:pPr algn="ctr">
              <a:lnSpc>
                <a:spcPts val="3600"/>
              </a:lnSpc>
            </a:pPr>
            <a:r>
              <a:rPr lang="en-US" sz="3000">
                <a:solidFill>
                  <a:srgbClr val="000000"/>
                </a:solidFill>
                <a:latin typeface="Arial Bold"/>
              </a:rPr>
              <a:t>Mã Sinh Viên</a:t>
            </a:r>
          </a:p>
        </p:txBody>
      </p:sp>
      <p:grpSp>
        <p:nvGrpSpPr>
          <p:cNvPr name="Group 11" id="11"/>
          <p:cNvGrpSpPr/>
          <p:nvPr/>
        </p:nvGrpSpPr>
        <p:grpSpPr>
          <a:xfrm rot="0">
            <a:off x="-10312116" y="3424392"/>
            <a:ext cx="1714956" cy="1719108"/>
            <a:chOff x="0" y="0"/>
            <a:chExt cx="2286608" cy="2292144"/>
          </a:xfrm>
        </p:grpSpPr>
        <p:sp>
          <p:nvSpPr>
            <p:cNvPr name="Freeform 12" id="12"/>
            <p:cNvSpPr/>
            <p:nvPr/>
          </p:nvSpPr>
          <p:spPr>
            <a:xfrm flipH="false" flipV="false" rot="0">
              <a:off x="0" y="0"/>
              <a:ext cx="2286508" cy="2292096"/>
            </a:xfrm>
            <a:custGeom>
              <a:avLst/>
              <a:gdLst/>
              <a:ahLst/>
              <a:cxnLst/>
              <a:rect r="r" b="b" t="t" l="l"/>
              <a:pathLst>
                <a:path h="2292096" w="2286508">
                  <a:moveTo>
                    <a:pt x="0" y="1146048"/>
                  </a:moveTo>
                  <a:cubicBezTo>
                    <a:pt x="0" y="513080"/>
                    <a:pt x="511937" y="0"/>
                    <a:pt x="1143254" y="0"/>
                  </a:cubicBezTo>
                  <a:cubicBezTo>
                    <a:pt x="1774571" y="0"/>
                    <a:pt x="2286508" y="513080"/>
                    <a:pt x="2286508" y="1146048"/>
                  </a:cubicBezTo>
                  <a:cubicBezTo>
                    <a:pt x="2286508" y="1779016"/>
                    <a:pt x="1774571" y="2292096"/>
                    <a:pt x="1143254" y="2292096"/>
                  </a:cubicBezTo>
                  <a:cubicBezTo>
                    <a:pt x="511937" y="2292096"/>
                    <a:pt x="0" y="1779016"/>
                    <a:pt x="0" y="1146048"/>
                  </a:cubicBezTo>
                  <a:close/>
                </a:path>
              </a:pathLst>
            </a:custGeom>
            <a:solidFill>
              <a:srgbClr val="7F6000"/>
            </a:solidFill>
          </p:spPr>
        </p:sp>
      </p:grpSp>
      <p:grpSp>
        <p:nvGrpSpPr>
          <p:cNvPr name="Group 13" id="13"/>
          <p:cNvGrpSpPr/>
          <p:nvPr/>
        </p:nvGrpSpPr>
        <p:grpSpPr>
          <a:xfrm rot="0">
            <a:off x="-10241106" y="3548542"/>
            <a:ext cx="1665216" cy="1594958"/>
            <a:chOff x="0" y="0"/>
            <a:chExt cx="2220288" cy="2126610"/>
          </a:xfrm>
        </p:grpSpPr>
        <p:sp>
          <p:nvSpPr>
            <p:cNvPr name="Freeform 14" id="14"/>
            <p:cNvSpPr/>
            <p:nvPr/>
          </p:nvSpPr>
          <p:spPr>
            <a:xfrm flipH="false" flipV="false" rot="0">
              <a:off x="0" y="0"/>
              <a:ext cx="2220214" cy="2126488"/>
            </a:xfrm>
            <a:custGeom>
              <a:avLst/>
              <a:gdLst/>
              <a:ahLst/>
              <a:cxnLst/>
              <a:rect r="r" b="b" t="t" l="l"/>
              <a:pathLst>
                <a:path h="2126488" w="2220214">
                  <a:moveTo>
                    <a:pt x="0" y="1063244"/>
                  </a:moveTo>
                  <a:cubicBezTo>
                    <a:pt x="0" y="475996"/>
                    <a:pt x="497078" y="0"/>
                    <a:pt x="1110107" y="0"/>
                  </a:cubicBezTo>
                  <a:cubicBezTo>
                    <a:pt x="1723136" y="0"/>
                    <a:pt x="2220214" y="475996"/>
                    <a:pt x="2220214" y="1063244"/>
                  </a:cubicBezTo>
                  <a:cubicBezTo>
                    <a:pt x="2220214" y="1650492"/>
                    <a:pt x="1723136" y="2126488"/>
                    <a:pt x="1110107" y="2126488"/>
                  </a:cubicBezTo>
                  <a:cubicBezTo>
                    <a:pt x="497078" y="2126488"/>
                    <a:pt x="0" y="1650492"/>
                    <a:pt x="0" y="1063244"/>
                  </a:cubicBezTo>
                  <a:close/>
                </a:path>
              </a:pathLst>
            </a:custGeom>
            <a:blipFill>
              <a:blip r:embed="rId3"/>
              <a:stretch>
                <a:fillRect l="0" t="-2202" r="-3" b="-2208"/>
              </a:stretch>
            </a:blipFill>
          </p:spPr>
        </p:sp>
      </p:grpSp>
      <p:sp>
        <p:nvSpPr>
          <p:cNvPr name="TextBox 15" id="15"/>
          <p:cNvSpPr txBox="true"/>
          <p:nvPr/>
        </p:nvSpPr>
        <p:spPr>
          <a:xfrm rot="0">
            <a:off x="-11301069" y="5251505"/>
            <a:ext cx="3692864" cy="1037104"/>
          </a:xfrm>
          <a:prstGeom prst="rect">
            <a:avLst/>
          </a:prstGeom>
        </p:spPr>
        <p:txBody>
          <a:bodyPr anchor="t" rtlCol="false" tIns="0" lIns="0" bIns="0" rIns="0">
            <a:spAutoFit/>
          </a:bodyPr>
          <a:lstStyle/>
          <a:p>
            <a:pPr algn="ctr">
              <a:lnSpc>
                <a:spcPts val="3600"/>
              </a:lnSpc>
            </a:pPr>
            <a:r>
              <a:rPr lang="en-US" sz="3000">
                <a:solidFill>
                  <a:srgbClr val="000000"/>
                </a:solidFill>
                <a:latin typeface="Arial Bold"/>
              </a:rPr>
              <a:t>Tên </a:t>
            </a:r>
          </a:p>
          <a:p>
            <a:pPr algn="ctr">
              <a:lnSpc>
                <a:spcPts val="3600"/>
              </a:lnSpc>
            </a:pPr>
            <a:r>
              <a:rPr lang="en-US" sz="3000">
                <a:solidFill>
                  <a:srgbClr val="000000"/>
                </a:solidFill>
                <a:latin typeface="Arial Bold"/>
              </a:rPr>
              <a:t>Mã Sinh Viên</a:t>
            </a:r>
          </a:p>
        </p:txBody>
      </p:sp>
      <p:grpSp>
        <p:nvGrpSpPr>
          <p:cNvPr name="Group 16" id="16"/>
          <p:cNvGrpSpPr/>
          <p:nvPr/>
        </p:nvGrpSpPr>
        <p:grpSpPr>
          <a:xfrm rot="0">
            <a:off x="31551856" y="3322650"/>
            <a:ext cx="1714956" cy="1719108"/>
            <a:chOff x="0" y="0"/>
            <a:chExt cx="2286608" cy="2292144"/>
          </a:xfrm>
        </p:grpSpPr>
        <p:sp>
          <p:nvSpPr>
            <p:cNvPr name="Freeform 17" id="17"/>
            <p:cNvSpPr/>
            <p:nvPr/>
          </p:nvSpPr>
          <p:spPr>
            <a:xfrm flipH="false" flipV="false" rot="0">
              <a:off x="0" y="0"/>
              <a:ext cx="2286508" cy="2292096"/>
            </a:xfrm>
            <a:custGeom>
              <a:avLst/>
              <a:gdLst/>
              <a:ahLst/>
              <a:cxnLst/>
              <a:rect r="r" b="b" t="t" l="l"/>
              <a:pathLst>
                <a:path h="2292096" w="2286508">
                  <a:moveTo>
                    <a:pt x="0" y="1146048"/>
                  </a:moveTo>
                  <a:cubicBezTo>
                    <a:pt x="0" y="513080"/>
                    <a:pt x="511937" y="0"/>
                    <a:pt x="1143254" y="0"/>
                  </a:cubicBezTo>
                  <a:cubicBezTo>
                    <a:pt x="1774571" y="0"/>
                    <a:pt x="2286508" y="513080"/>
                    <a:pt x="2286508" y="1146048"/>
                  </a:cubicBezTo>
                  <a:cubicBezTo>
                    <a:pt x="2286508" y="1779016"/>
                    <a:pt x="1774571" y="2292096"/>
                    <a:pt x="1143254" y="2292096"/>
                  </a:cubicBezTo>
                  <a:cubicBezTo>
                    <a:pt x="511937" y="2292096"/>
                    <a:pt x="0" y="1779016"/>
                    <a:pt x="0" y="1146048"/>
                  </a:cubicBezTo>
                  <a:close/>
                </a:path>
              </a:pathLst>
            </a:custGeom>
            <a:solidFill>
              <a:srgbClr val="7F6000"/>
            </a:solidFill>
          </p:spPr>
        </p:sp>
      </p:grpSp>
      <p:grpSp>
        <p:nvGrpSpPr>
          <p:cNvPr name="Group 18" id="18"/>
          <p:cNvGrpSpPr/>
          <p:nvPr/>
        </p:nvGrpSpPr>
        <p:grpSpPr>
          <a:xfrm rot="0">
            <a:off x="31628298" y="3424392"/>
            <a:ext cx="1665216" cy="1594957"/>
            <a:chOff x="0" y="0"/>
            <a:chExt cx="2220288" cy="2126610"/>
          </a:xfrm>
        </p:grpSpPr>
        <p:sp>
          <p:nvSpPr>
            <p:cNvPr name="Freeform 19" id="19"/>
            <p:cNvSpPr/>
            <p:nvPr/>
          </p:nvSpPr>
          <p:spPr>
            <a:xfrm flipH="false" flipV="false" rot="0">
              <a:off x="0" y="0"/>
              <a:ext cx="2220214" cy="2126488"/>
            </a:xfrm>
            <a:custGeom>
              <a:avLst/>
              <a:gdLst/>
              <a:ahLst/>
              <a:cxnLst/>
              <a:rect r="r" b="b" t="t" l="l"/>
              <a:pathLst>
                <a:path h="2126488" w="2220214">
                  <a:moveTo>
                    <a:pt x="0" y="1063244"/>
                  </a:moveTo>
                  <a:cubicBezTo>
                    <a:pt x="0" y="475996"/>
                    <a:pt x="497078" y="0"/>
                    <a:pt x="1110107" y="0"/>
                  </a:cubicBezTo>
                  <a:cubicBezTo>
                    <a:pt x="1723136" y="0"/>
                    <a:pt x="2220214" y="475996"/>
                    <a:pt x="2220214" y="1063244"/>
                  </a:cubicBezTo>
                  <a:cubicBezTo>
                    <a:pt x="2220214" y="1650492"/>
                    <a:pt x="1723136" y="2126488"/>
                    <a:pt x="1110107" y="2126488"/>
                  </a:cubicBezTo>
                  <a:cubicBezTo>
                    <a:pt x="497078" y="2126488"/>
                    <a:pt x="0" y="1650492"/>
                    <a:pt x="0" y="1063244"/>
                  </a:cubicBezTo>
                  <a:close/>
                </a:path>
              </a:pathLst>
            </a:custGeom>
            <a:blipFill>
              <a:blip r:embed="rId4"/>
              <a:stretch>
                <a:fillRect l="-22888" t="0" r="-22892" b="-5"/>
              </a:stretch>
            </a:blipFill>
          </p:spPr>
        </p:sp>
      </p:grpSp>
      <p:sp>
        <p:nvSpPr>
          <p:cNvPr name="TextBox 20" id="20"/>
          <p:cNvSpPr txBox="true"/>
          <p:nvPr/>
        </p:nvSpPr>
        <p:spPr>
          <a:xfrm rot="0">
            <a:off x="30568335" y="5127355"/>
            <a:ext cx="3692864" cy="1037104"/>
          </a:xfrm>
          <a:prstGeom prst="rect">
            <a:avLst/>
          </a:prstGeom>
        </p:spPr>
        <p:txBody>
          <a:bodyPr anchor="t" rtlCol="false" tIns="0" lIns="0" bIns="0" rIns="0">
            <a:spAutoFit/>
          </a:bodyPr>
          <a:lstStyle/>
          <a:p>
            <a:pPr algn="ctr">
              <a:lnSpc>
                <a:spcPts val="3600"/>
              </a:lnSpc>
            </a:pPr>
            <a:r>
              <a:rPr lang="en-US" sz="3000">
                <a:solidFill>
                  <a:srgbClr val="000000"/>
                </a:solidFill>
                <a:latin typeface="Arial Bold"/>
              </a:rPr>
              <a:t>Tên </a:t>
            </a:r>
          </a:p>
          <a:p>
            <a:pPr algn="ctr">
              <a:lnSpc>
                <a:spcPts val="3600"/>
              </a:lnSpc>
            </a:pPr>
            <a:r>
              <a:rPr lang="en-US" sz="3000">
                <a:solidFill>
                  <a:srgbClr val="000000"/>
                </a:solidFill>
                <a:latin typeface="Arial Bold"/>
              </a:rPr>
              <a:t>Mã Sinh Viên</a:t>
            </a:r>
          </a:p>
        </p:txBody>
      </p:sp>
      <p:grpSp>
        <p:nvGrpSpPr>
          <p:cNvPr name="Group 21" id="21"/>
          <p:cNvGrpSpPr/>
          <p:nvPr/>
        </p:nvGrpSpPr>
        <p:grpSpPr>
          <a:xfrm rot="0">
            <a:off x="39594592" y="3300242"/>
            <a:ext cx="1714956" cy="1719108"/>
            <a:chOff x="0" y="0"/>
            <a:chExt cx="2286608" cy="2292144"/>
          </a:xfrm>
        </p:grpSpPr>
        <p:sp>
          <p:nvSpPr>
            <p:cNvPr name="Freeform 22" id="22"/>
            <p:cNvSpPr/>
            <p:nvPr/>
          </p:nvSpPr>
          <p:spPr>
            <a:xfrm flipH="false" flipV="false" rot="0">
              <a:off x="0" y="0"/>
              <a:ext cx="2286508" cy="2292096"/>
            </a:xfrm>
            <a:custGeom>
              <a:avLst/>
              <a:gdLst/>
              <a:ahLst/>
              <a:cxnLst/>
              <a:rect r="r" b="b" t="t" l="l"/>
              <a:pathLst>
                <a:path h="2292096" w="2286508">
                  <a:moveTo>
                    <a:pt x="0" y="1146048"/>
                  </a:moveTo>
                  <a:cubicBezTo>
                    <a:pt x="0" y="513080"/>
                    <a:pt x="511937" y="0"/>
                    <a:pt x="1143254" y="0"/>
                  </a:cubicBezTo>
                  <a:cubicBezTo>
                    <a:pt x="1774571" y="0"/>
                    <a:pt x="2286508" y="513080"/>
                    <a:pt x="2286508" y="1146048"/>
                  </a:cubicBezTo>
                  <a:cubicBezTo>
                    <a:pt x="2286508" y="1779016"/>
                    <a:pt x="1774571" y="2292096"/>
                    <a:pt x="1143254" y="2292096"/>
                  </a:cubicBezTo>
                  <a:cubicBezTo>
                    <a:pt x="511937" y="2292096"/>
                    <a:pt x="0" y="1779016"/>
                    <a:pt x="0" y="1146048"/>
                  </a:cubicBezTo>
                  <a:close/>
                </a:path>
              </a:pathLst>
            </a:custGeom>
            <a:solidFill>
              <a:srgbClr val="7F6000"/>
            </a:solidFill>
          </p:spPr>
        </p:sp>
      </p:grpSp>
      <p:grpSp>
        <p:nvGrpSpPr>
          <p:cNvPr name="Group 23" id="23"/>
          <p:cNvGrpSpPr/>
          <p:nvPr/>
        </p:nvGrpSpPr>
        <p:grpSpPr>
          <a:xfrm rot="0">
            <a:off x="39664863" y="3446801"/>
            <a:ext cx="1665216" cy="1594957"/>
            <a:chOff x="0" y="0"/>
            <a:chExt cx="2220288" cy="2126610"/>
          </a:xfrm>
        </p:grpSpPr>
        <p:sp>
          <p:nvSpPr>
            <p:cNvPr name="Freeform 24" id="24"/>
            <p:cNvSpPr/>
            <p:nvPr/>
          </p:nvSpPr>
          <p:spPr>
            <a:xfrm flipH="false" flipV="false" rot="0">
              <a:off x="0" y="0"/>
              <a:ext cx="2220214" cy="2126488"/>
            </a:xfrm>
            <a:custGeom>
              <a:avLst/>
              <a:gdLst/>
              <a:ahLst/>
              <a:cxnLst/>
              <a:rect r="r" b="b" t="t" l="l"/>
              <a:pathLst>
                <a:path h="2126488" w="2220214">
                  <a:moveTo>
                    <a:pt x="0" y="1063244"/>
                  </a:moveTo>
                  <a:cubicBezTo>
                    <a:pt x="0" y="475996"/>
                    <a:pt x="497078" y="0"/>
                    <a:pt x="1110107" y="0"/>
                  </a:cubicBezTo>
                  <a:cubicBezTo>
                    <a:pt x="1723136" y="0"/>
                    <a:pt x="2220214" y="475996"/>
                    <a:pt x="2220214" y="1063244"/>
                  </a:cubicBezTo>
                  <a:cubicBezTo>
                    <a:pt x="2220214" y="1650492"/>
                    <a:pt x="1723136" y="2126488"/>
                    <a:pt x="1110107" y="2126488"/>
                  </a:cubicBezTo>
                  <a:cubicBezTo>
                    <a:pt x="497078" y="2126488"/>
                    <a:pt x="0" y="1650492"/>
                    <a:pt x="0" y="1063244"/>
                  </a:cubicBezTo>
                  <a:close/>
                </a:path>
              </a:pathLst>
            </a:custGeom>
            <a:blipFill>
              <a:blip r:embed="rId5"/>
              <a:stretch>
                <a:fillRect l="0" t="-2202" r="-3" b="-2208"/>
              </a:stretch>
            </a:blipFill>
          </p:spPr>
        </p:sp>
      </p:grpSp>
      <p:sp>
        <p:nvSpPr>
          <p:cNvPr name="TextBox 25" id="25"/>
          <p:cNvSpPr txBox="true"/>
          <p:nvPr/>
        </p:nvSpPr>
        <p:spPr>
          <a:xfrm rot="0">
            <a:off x="38604900" y="5149764"/>
            <a:ext cx="3692864" cy="1037104"/>
          </a:xfrm>
          <a:prstGeom prst="rect">
            <a:avLst/>
          </a:prstGeom>
        </p:spPr>
        <p:txBody>
          <a:bodyPr anchor="t" rtlCol="false" tIns="0" lIns="0" bIns="0" rIns="0">
            <a:spAutoFit/>
          </a:bodyPr>
          <a:lstStyle/>
          <a:p>
            <a:pPr algn="ctr">
              <a:lnSpc>
                <a:spcPts val="3600"/>
              </a:lnSpc>
            </a:pPr>
            <a:r>
              <a:rPr lang="en-US" sz="3000">
                <a:solidFill>
                  <a:srgbClr val="000000"/>
                </a:solidFill>
                <a:latin typeface="Arial Bold"/>
              </a:rPr>
              <a:t>Tên </a:t>
            </a:r>
          </a:p>
          <a:p>
            <a:pPr algn="ctr">
              <a:lnSpc>
                <a:spcPts val="3600"/>
              </a:lnSpc>
            </a:pPr>
            <a:r>
              <a:rPr lang="en-US" sz="3000">
                <a:solidFill>
                  <a:srgbClr val="000000"/>
                </a:solidFill>
                <a:latin typeface="Arial Bold"/>
              </a:rPr>
              <a:t>Mã Sinh Viên</a:t>
            </a:r>
          </a:p>
        </p:txBody>
      </p:sp>
      <p:grpSp>
        <p:nvGrpSpPr>
          <p:cNvPr name="Group 26" id="26"/>
          <p:cNvGrpSpPr/>
          <p:nvPr/>
        </p:nvGrpSpPr>
        <p:grpSpPr>
          <a:xfrm rot="-1422747">
            <a:off x="-3425888" y="4670944"/>
            <a:ext cx="8475254" cy="9174711"/>
            <a:chOff x="0" y="0"/>
            <a:chExt cx="12383297" cy="13405282"/>
          </a:xfrm>
        </p:grpSpPr>
        <p:sp>
          <p:nvSpPr>
            <p:cNvPr name="Freeform 27" id="27"/>
            <p:cNvSpPr/>
            <p:nvPr/>
          </p:nvSpPr>
          <p:spPr>
            <a:xfrm flipH="false" flipV="false" rot="0">
              <a:off x="0" y="0"/>
              <a:ext cx="12383358" cy="13405205"/>
            </a:xfrm>
            <a:custGeom>
              <a:avLst/>
              <a:gdLst/>
              <a:ahLst/>
              <a:cxnLst/>
              <a:rect r="r" b="b" t="t" l="l"/>
              <a:pathLst>
                <a:path h="13405205" w="12383358">
                  <a:moveTo>
                    <a:pt x="0" y="6702602"/>
                  </a:moveTo>
                  <a:cubicBezTo>
                    <a:pt x="0" y="3000808"/>
                    <a:pt x="2772143" y="0"/>
                    <a:pt x="6191612" y="0"/>
                  </a:cubicBezTo>
                  <a:cubicBezTo>
                    <a:pt x="9611082" y="0"/>
                    <a:pt x="12383358" y="3000808"/>
                    <a:pt x="12383358" y="6702602"/>
                  </a:cubicBezTo>
                  <a:cubicBezTo>
                    <a:pt x="12383358" y="10404397"/>
                    <a:pt x="9611221" y="13405205"/>
                    <a:pt x="6191612" y="13405205"/>
                  </a:cubicBezTo>
                  <a:cubicBezTo>
                    <a:pt x="2772003" y="13405205"/>
                    <a:pt x="0" y="10404395"/>
                    <a:pt x="0" y="6702602"/>
                  </a:cubicBezTo>
                  <a:close/>
                </a:path>
              </a:pathLst>
            </a:custGeom>
            <a:solidFill>
              <a:srgbClr val="A7E7FF"/>
            </a:solidFill>
          </p:spPr>
        </p:sp>
      </p:grpSp>
      <p:sp>
        <p:nvSpPr>
          <p:cNvPr name="Freeform 28" id="28"/>
          <p:cNvSpPr/>
          <p:nvPr/>
        </p:nvSpPr>
        <p:spPr>
          <a:xfrm flipH="false" flipV="false" rot="0">
            <a:off x="1386547" y="765777"/>
            <a:ext cx="2639057" cy="2588306"/>
          </a:xfrm>
          <a:custGeom>
            <a:avLst/>
            <a:gdLst/>
            <a:ahLst/>
            <a:cxnLst/>
            <a:rect r="r" b="b" t="t" l="l"/>
            <a:pathLst>
              <a:path h="2588306" w="2639057">
                <a:moveTo>
                  <a:pt x="0" y="0"/>
                </a:moveTo>
                <a:lnTo>
                  <a:pt x="2639057" y="0"/>
                </a:lnTo>
                <a:lnTo>
                  <a:pt x="2639057" y="2588306"/>
                </a:lnTo>
                <a:lnTo>
                  <a:pt x="0" y="2588306"/>
                </a:lnTo>
                <a:lnTo>
                  <a:pt x="0" y="0"/>
                </a:lnTo>
                <a:close/>
              </a:path>
            </a:pathLst>
          </a:custGeom>
          <a:blipFill>
            <a:blip r:embed="rId6"/>
            <a:stretch>
              <a:fillRect l="-37434" t="0" r="-36924" b="0"/>
            </a:stretch>
          </a:blipFill>
        </p:spPr>
      </p:sp>
      <p:sp>
        <p:nvSpPr>
          <p:cNvPr name="TextBox 29" id="29"/>
          <p:cNvSpPr txBox="true"/>
          <p:nvPr/>
        </p:nvSpPr>
        <p:spPr>
          <a:xfrm rot="0">
            <a:off x="6536395" y="2606056"/>
            <a:ext cx="10694911" cy="1510038"/>
          </a:xfrm>
          <a:prstGeom prst="rect">
            <a:avLst/>
          </a:prstGeom>
        </p:spPr>
        <p:txBody>
          <a:bodyPr anchor="t" rtlCol="false" tIns="0" lIns="0" bIns="0" rIns="0">
            <a:spAutoFit/>
          </a:bodyPr>
          <a:lstStyle/>
          <a:p>
            <a:pPr algn="ctr">
              <a:lnSpc>
                <a:spcPts val="12319"/>
              </a:lnSpc>
            </a:pPr>
            <a:r>
              <a:rPr lang="en-US" sz="8799">
                <a:solidFill>
                  <a:srgbClr val="000000"/>
                </a:solidFill>
                <a:latin typeface="Computer Says No"/>
              </a:rPr>
              <a:t>----------</a:t>
            </a:r>
            <a:r>
              <a:rPr lang="en-US" sz="8799">
                <a:solidFill>
                  <a:srgbClr val="000000"/>
                </a:solidFill>
                <a:latin typeface="Computer Says No"/>
              </a:rPr>
              <a:t> NETWORK PROGRAMMING</a:t>
            </a:r>
          </a:p>
        </p:txBody>
      </p:sp>
      <p:sp>
        <p:nvSpPr>
          <p:cNvPr name="TextBox 30" id="30"/>
          <p:cNvSpPr txBox="true"/>
          <p:nvPr/>
        </p:nvSpPr>
        <p:spPr>
          <a:xfrm rot="0">
            <a:off x="-1556540" y="3935120"/>
            <a:ext cx="10694911" cy="1536074"/>
          </a:xfrm>
          <a:prstGeom prst="rect">
            <a:avLst/>
          </a:prstGeom>
        </p:spPr>
        <p:txBody>
          <a:bodyPr anchor="t" rtlCol="false" tIns="0" lIns="0" bIns="0" rIns="0">
            <a:spAutoFit/>
          </a:bodyPr>
          <a:lstStyle/>
          <a:p>
            <a:pPr algn="ctr">
              <a:lnSpc>
                <a:spcPts val="12459"/>
              </a:lnSpc>
            </a:pPr>
            <a:r>
              <a:rPr lang="en-US" sz="8899">
                <a:solidFill>
                  <a:srgbClr val="000000"/>
                </a:solidFill>
                <a:latin typeface="Computer Says No"/>
              </a:rPr>
              <a:t>GROUP MEMBER:</a:t>
            </a:r>
          </a:p>
        </p:txBody>
      </p:sp>
      <p:sp>
        <p:nvSpPr>
          <p:cNvPr name="TextBox 31" id="31"/>
          <p:cNvSpPr txBox="true"/>
          <p:nvPr/>
        </p:nvSpPr>
        <p:spPr>
          <a:xfrm rot="0">
            <a:off x="4361565" y="6454609"/>
            <a:ext cx="7739216" cy="752475"/>
          </a:xfrm>
          <a:prstGeom prst="rect">
            <a:avLst/>
          </a:prstGeom>
        </p:spPr>
        <p:txBody>
          <a:bodyPr anchor="t" rtlCol="false" tIns="0" lIns="0" bIns="0" rIns="0">
            <a:spAutoFit/>
          </a:bodyPr>
          <a:lstStyle/>
          <a:p>
            <a:pPr algn="l">
              <a:lnSpc>
                <a:spcPts val="5879"/>
              </a:lnSpc>
            </a:pPr>
            <a:r>
              <a:rPr lang="en-US" sz="4899">
                <a:solidFill>
                  <a:srgbClr val="000000"/>
                </a:solidFill>
                <a:latin typeface="DejaVu Serif"/>
              </a:rPr>
              <a:t> Vũ Đức An - 20215174</a:t>
            </a:r>
          </a:p>
        </p:txBody>
      </p:sp>
      <p:sp>
        <p:nvSpPr>
          <p:cNvPr name="TextBox 32" id="32"/>
          <p:cNvSpPr txBox="true"/>
          <p:nvPr/>
        </p:nvSpPr>
        <p:spPr>
          <a:xfrm rot="0">
            <a:off x="4361565" y="8188159"/>
            <a:ext cx="10434770" cy="752475"/>
          </a:xfrm>
          <a:prstGeom prst="rect">
            <a:avLst/>
          </a:prstGeom>
        </p:spPr>
        <p:txBody>
          <a:bodyPr anchor="t" rtlCol="false" tIns="0" lIns="0" bIns="0" rIns="0">
            <a:spAutoFit/>
          </a:bodyPr>
          <a:lstStyle/>
          <a:p>
            <a:pPr algn="l">
              <a:lnSpc>
                <a:spcPts val="5879"/>
              </a:lnSpc>
            </a:pPr>
            <a:r>
              <a:rPr lang="en-US" sz="4899">
                <a:solidFill>
                  <a:srgbClr val="000000"/>
                </a:solidFill>
                <a:latin typeface="DejaVu Serif"/>
              </a:rPr>
              <a:t>Trịnh Diễm Quỳnh</a:t>
            </a:r>
            <a:r>
              <a:rPr lang="en-US" sz="4899">
                <a:solidFill>
                  <a:srgbClr val="000000"/>
                </a:solidFill>
                <a:latin typeface="DejaVu Serif"/>
              </a:rPr>
              <a:t> - 20215174</a:t>
            </a:r>
          </a:p>
        </p:txBody>
      </p:sp>
      <p:grpSp>
        <p:nvGrpSpPr>
          <p:cNvPr name="Group 33" id="33"/>
          <p:cNvGrpSpPr/>
          <p:nvPr/>
        </p:nvGrpSpPr>
        <p:grpSpPr>
          <a:xfrm rot="0">
            <a:off x="1689438" y="5701653"/>
            <a:ext cx="2231548" cy="2180139"/>
            <a:chOff x="0" y="0"/>
            <a:chExt cx="2975398" cy="2906852"/>
          </a:xfrm>
        </p:grpSpPr>
        <p:sp>
          <p:nvSpPr>
            <p:cNvPr name="Freeform 34" id="34"/>
            <p:cNvSpPr/>
            <p:nvPr/>
          </p:nvSpPr>
          <p:spPr>
            <a:xfrm flipH="false" flipV="false" rot="0">
              <a:off x="0" y="0"/>
              <a:ext cx="2975356" cy="2906903"/>
            </a:xfrm>
            <a:custGeom>
              <a:avLst/>
              <a:gdLst/>
              <a:ahLst/>
              <a:cxnLst/>
              <a:rect r="r" b="b" t="t" l="l"/>
              <a:pathLst>
                <a:path h="2906903" w="2975356">
                  <a:moveTo>
                    <a:pt x="0" y="1453388"/>
                  </a:moveTo>
                  <a:cubicBezTo>
                    <a:pt x="0" y="650748"/>
                    <a:pt x="666115" y="0"/>
                    <a:pt x="1487678" y="0"/>
                  </a:cubicBezTo>
                  <a:cubicBezTo>
                    <a:pt x="2309241" y="0"/>
                    <a:pt x="2975356" y="650748"/>
                    <a:pt x="2975356" y="1453388"/>
                  </a:cubicBezTo>
                  <a:cubicBezTo>
                    <a:pt x="2975356" y="2256028"/>
                    <a:pt x="2309368" y="2906903"/>
                    <a:pt x="1487678" y="2906903"/>
                  </a:cubicBezTo>
                  <a:cubicBezTo>
                    <a:pt x="665988" y="2906903"/>
                    <a:pt x="0" y="2256155"/>
                    <a:pt x="0" y="1453388"/>
                  </a:cubicBezTo>
                  <a:close/>
                </a:path>
              </a:pathLst>
            </a:custGeom>
            <a:blipFill>
              <a:blip r:embed="rId7"/>
              <a:stretch>
                <a:fillRect l="-8687" t="0" r="-8687" b="0"/>
              </a:stretch>
            </a:blipFill>
          </p:spPr>
        </p:sp>
      </p:grpSp>
      <p:grpSp>
        <p:nvGrpSpPr>
          <p:cNvPr name="Group 35" id="35"/>
          <p:cNvGrpSpPr/>
          <p:nvPr/>
        </p:nvGrpSpPr>
        <p:grpSpPr>
          <a:xfrm rot="0">
            <a:off x="14355756" y="7353698"/>
            <a:ext cx="2231548" cy="2180139"/>
            <a:chOff x="0" y="0"/>
            <a:chExt cx="2975398" cy="2906852"/>
          </a:xfrm>
        </p:grpSpPr>
        <p:sp>
          <p:nvSpPr>
            <p:cNvPr name="Freeform 36" id="36"/>
            <p:cNvSpPr/>
            <p:nvPr/>
          </p:nvSpPr>
          <p:spPr>
            <a:xfrm flipH="false" flipV="false" rot="0">
              <a:off x="0" y="0"/>
              <a:ext cx="2975356" cy="2906903"/>
            </a:xfrm>
            <a:custGeom>
              <a:avLst/>
              <a:gdLst/>
              <a:ahLst/>
              <a:cxnLst/>
              <a:rect r="r" b="b" t="t" l="l"/>
              <a:pathLst>
                <a:path h="2906903" w="2975356">
                  <a:moveTo>
                    <a:pt x="0" y="1453388"/>
                  </a:moveTo>
                  <a:cubicBezTo>
                    <a:pt x="0" y="650748"/>
                    <a:pt x="666115" y="0"/>
                    <a:pt x="1487678" y="0"/>
                  </a:cubicBezTo>
                  <a:cubicBezTo>
                    <a:pt x="2309241" y="0"/>
                    <a:pt x="2975356" y="650748"/>
                    <a:pt x="2975356" y="1453388"/>
                  </a:cubicBezTo>
                  <a:cubicBezTo>
                    <a:pt x="2975356" y="2256028"/>
                    <a:pt x="2309368" y="2906903"/>
                    <a:pt x="1487678" y="2906903"/>
                  </a:cubicBezTo>
                  <a:cubicBezTo>
                    <a:pt x="665988" y="2906903"/>
                    <a:pt x="0" y="2256155"/>
                    <a:pt x="0" y="1453388"/>
                  </a:cubicBezTo>
                  <a:close/>
                </a:path>
              </a:pathLst>
            </a:custGeom>
            <a:blipFill>
              <a:blip r:embed="rId8"/>
              <a:stretch>
                <a:fillRect l="-17327" t="0" r="-7630" b="-8413"/>
              </a:stretch>
            </a:blipFill>
          </p:spPr>
        </p:sp>
      </p:grpSp>
      <p:sp>
        <p:nvSpPr>
          <p:cNvPr name="TextBox 37" id="37"/>
          <p:cNvSpPr txBox="true"/>
          <p:nvPr/>
        </p:nvSpPr>
        <p:spPr>
          <a:xfrm rot="0">
            <a:off x="520370" y="8826334"/>
            <a:ext cx="582737"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45550" y="831865"/>
            <a:ext cx="15353646" cy="9083999"/>
            <a:chOff x="0" y="0"/>
            <a:chExt cx="13346200" cy="7896292"/>
          </a:xfrm>
        </p:grpSpPr>
        <p:sp>
          <p:nvSpPr>
            <p:cNvPr name="Freeform 3" id="3"/>
            <p:cNvSpPr/>
            <p:nvPr/>
          </p:nvSpPr>
          <p:spPr>
            <a:xfrm flipH="false" flipV="false" rot="0">
              <a:off x="0" y="0"/>
              <a:ext cx="13346162" cy="7896353"/>
            </a:xfrm>
            <a:custGeom>
              <a:avLst/>
              <a:gdLst/>
              <a:ahLst/>
              <a:cxnLst/>
              <a:rect r="r" b="b" t="t" l="l"/>
              <a:pathLst>
                <a:path h="7896353" w="13346162">
                  <a:moveTo>
                    <a:pt x="0" y="549407"/>
                  </a:moveTo>
                  <a:cubicBezTo>
                    <a:pt x="0" y="245937"/>
                    <a:pt x="374193" y="0"/>
                    <a:pt x="835923" y="0"/>
                  </a:cubicBezTo>
                  <a:lnTo>
                    <a:pt x="12510238" y="0"/>
                  </a:lnTo>
                  <a:cubicBezTo>
                    <a:pt x="12971969" y="0"/>
                    <a:pt x="13346162" y="245937"/>
                    <a:pt x="13346162" y="549407"/>
                  </a:cubicBezTo>
                  <a:lnTo>
                    <a:pt x="13346162" y="7346828"/>
                  </a:lnTo>
                  <a:cubicBezTo>
                    <a:pt x="13346162" y="7650298"/>
                    <a:pt x="12971969" y="7896234"/>
                    <a:pt x="12510238" y="7896234"/>
                  </a:cubicBezTo>
                  <a:lnTo>
                    <a:pt x="835923" y="7896234"/>
                  </a:lnTo>
                  <a:cubicBezTo>
                    <a:pt x="374193" y="7896353"/>
                    <a:pt x="0" y="7650298"/>
                    <a:pt x="0" y="7346828"/>
                  </a:cubicBezTo>
                  <a:close/>
                </a:path>
              </a:pathLst>
            </a:custGeom>
            <a:solidFill>
              <a:srgbClr val="FFF4EF"/>
            </a:solidFill>
          </p:spPr>
        </p:sp>
      </p:grpSp>
      <p:grpSp>
        <p:nvGrpSpPr>
          <p:cNvPr name="Group 4" id="4"/>
          <p:cNvGrpSpPr/>
          <p:nvPr/>
        </p:nvGrpSpPr>
        <p:grpSpPr>
          <a:xfrm rot="0">
            <a:off x="14214382" y="7757764"/>
            <a:ext cx="9565765" cy="8055637"/>
            <a:chOff x="0" y="0"/>
            <a:chExt cx="12754354" cy="10740849"/>
          </a:xfrm>
        </p:grpSpPr>
        <p:sp>
          <p:nvSpPr>
            <p:cNvPr name="Freeform 5" id="5"/>
            <p:cNvSpPr/>
            <p:nvPr/>
          </p:nvSpPr>
          <p:spPr>
            <a:xfrm flipH="false" flipV="false" rot="0">
              <a:off x="0" y="0"/>
              <a:ext cx="12754463" cy="10740958"/>
            </a:xfrm>
            <a:custGeom>
              <a:avLst/>
              <a:gdLst/>
              <a:ahLst/>
              <a:cxnLst/>
              <a:rect r="r" b="b" t="t" l="l"/>
              <a:pathLst>
                <a:path h="10740958" w="12754463">
                  <a:moveTo>
                    <a:pt x="0" y="5370458"/>
                  </a:moveTo>
                  <a:cubicBezTo>
                    <a:pt x="0" y="2404410"/>
                    <a:pt x="2855195" y="0"/>
                    <a:pt x="6377220" y="0"/>
                  </a:cubicBezTo>
                  <a:cubicBezTo>
                    <a:pt x="9899245" y="0"/>
                    <a:pt x="12754463" y="2404410"/>
                    <a:pt x="12754463" y="5370458"/>
                  </a:cubicBezTo>
                  <a:cubicBezTo>
                    <a:pt x="12754463" y="8336507"/>
                    <a:pt x="9899245" y="10740958"/>
                    <a:pt x="6377220" y="10740958"/>
                  </a:cubicBezTo>
                  <a:cubicBezTo>
                    <a:pt x="2855195" y="10740958"/>
                    <a:pt x="0" y="8336429"/>
                    <a:pt x="0" y="5370458"/>
                  </a:cubicBezTo>
                  <a:close/>
                </a:path>
              </a:pathLst>
            </a:custGeom>
            <a:solidFill>
              <a:srgbClr val="A7E7FF"/>
            </a:solidFill>
          </p:spPr>
        </p:sp>
      </p:grpSp>
      <p:grpSp>
        <p:nvGrpSpPr>
          <p:cNvPr name="Group 6" id="6"/>
          <p:cNvGrpSpPr/>
          <p:nvPr/>
        </p:nvGrpSpPr>
        <p:grpSpPr>
          <a:xfrm rot="0">
            <a:off x="-3988295" y="-2844060"/>
            <a:ext cx="8077041" cy="7351851"/>
            <a:chOff x="0" y="0"/>
            <a:chExt cx="11268014" cy="10256326"/>
          </a:xfrm>
        </p:grpSpPr>
        <p:sp>
          <p:nvSpPr>
            <p:cNvPr name="Freeform 7" id="7"/>
            <p:cNvSpPr/>
            <p:nvPr/>
          </p:nvSpPr>
          <p:spPr>
            <a:xfrm flipH="false" flipV="false" rot="0">
              <a:off x="0" y="0"/>
              <a:ext cx="11268075" cy="10256266"/>
            </a:xfrm>
            <a:custGeom>
              <a:avLst/>
              <a:gdLst/>
              <a:ahLst/>
              <a:cxnLst/>
              <a:rect r="r" b="b" t="t" l="l"/>
              <a:pathLst>
                <a:path h="10256266" w="11268075">
                  <a:moveTo>
                    <a:pt x="0" y="5128133"/>
                  </a:moveTo>
                  <a:cubicBezTo>
                    <a:pt x="0" y="2295906"/>
                    <a:pt x="2522474" y="0"/>
                    <a:pt x="5633974" y="0"/>
                  </a:cubicBezTo>
                  <a:cubicBezTo>
                    <a:pt x="8745474" y="0"/>
                    <a:pt x="11268075" y="2295906"/>
                    <a:pt x="11268075" y="5128133"/>
                  </a:cubicBezTo>
                  <a:cubicBezTo>
                    <a:pt x="11268075" y="7960361"/>
                    <a:pt x="8745601" y="10256266"/>
                    <a:pt x="5633974" y="10256266"/>
                  </a:cubicBezTo>
                  <a:cubicBezTo>
                    <a:pt x="2522347" y="10256266"/>
                    <a:pt x="0" y="7960360"/>
                    <a:pt x="0" y="5128133"/>
                  </a:cubicBezTo>
                  <a:close/>
                </a:path>
              </a:pathLst>
            </a:custGeom>
            <a:solidFill>
              <a:srgbClr val="A7E7FF"/>
            </a:solidFill>
          </p:spPr>
        </p:sp>
      </p:grpSp>
      <p:sp>
        <p:nvSpPr>
          <p:cNvPr name="Freeform 8" id="8"/>
          <p:cNvSpPr/>
          <p:nvPr/>
        </p:nvSpPr>
        <p:spPr>
          <a:xfrm flipH="false" flipV="false" rot="0">
            <a:off x="-3471551" y="1673179"/>
            <a:ext cx="7043554" cy="7310904"/>
          </a:xfrm>
          <a:custGeom>
            <a:avLst/>
            <a:gdLst/>
            <a:ahLst/>
            <a:cxnLst/>
            <a:rect r="r" b="b" t="t" l="l"/>
            <a:pathLst>
              <a:path h="7310904" w="7043554">
                <a:moveTo>
                  <a:pt x="0" y="0"/>
                </a:moveTo>
                <a:lnTo>
                  <a:pt x="7043554" y="0"/>
                </a:lnTo>
                <a:lnTo>
                  <a:pt x="7043554" y="7310904"/>
                </a:lnTo>
                <a:lnTo>
                  <a:pt x="0" y="73109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32270" y="3839481"/>
            <a:ext cx="3116868" cy="3031862"/>
          </a:xfrm>
          <a:custGeom>
            <a:avLst/>
            <a:gdLst/>
            <a:ahLst/>
            <a:cxnLst/>
            <a:rect r="r" b="b" t="t" l="l"/>
            <a:pathLst>
              <a:path h="3031862" w="3116868">
                <a:moveTo>
                  <a:pt x="0" y="0"/>
                </a:moveTo>
                <a:lnTo>
                  <a:pt x="3116868" y="0"/>
                </a:lnTo>
                <a:lnTo>
                  <a:pt x="3116868" y="3031862"/>
                </a:lnTo>
                <a:lnTo>
                  <a:pt x="0" y="30318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30698" y="2011878"/>
            <a:ext cx="913725" cy="913725"/>
          </a:xfrm>
          <a:custGeom>
            <a:avLst/>
            <a:gdLst/>
            <a:ahLst/>
            <a:cxnLst/>
            <a:rect r="r" b="b" t="t" l="l"/>
            <a:pathLst>
              <a:path h="913725" w="913725">
                <a:moveTo>
                  <a:pt x="0" y="0"/>
                </a:moveTo>
                <a:lnTo>
                  <a:pt x="913724" y="0"/>
                </a:lnTo>
                <a:lnTo>
                  <a:pt x="913724" y="913724"/>
                </a:lnTo>
                <a:lnTo>
                  <a:pt x="0" y="913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245550" y="4864415"/>
            <a:ext cx="1151762" cy="793669"/>
          </a:xfrm>
          <a:custGeom>
            <a:avLst/>
            <a:gdLst/>
            <a:ahLst/>
            <a:cxnLst/>
            <a:rect r="r" b="b" t="t" l="l"/>
            <a:pathLst>
              <a:path h="793669" w="1151762">
                <a:moveTo>
                  <a:pt x="0" y="0"/>
                </a:moveTo>
                <a:lnTo>
                  <a:pt x="1151763" y="0"/>
                </a:lnTo>
                <a:lnTo>
                  <a:pt x="1151763" y="793669"/>
                </a:lnTo>
                <a:lnTo>
                  <a:pt x="0" y="793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67873" y="7863625"/>
            <a:ext cx="913725" cy="792449"/>
          </a:xfrm>
          <a:custGeom>
            <a:avLst/>
            <a:gdLst/>
            <a:ahLst/>
            <a:cxnLst/>
            <a:rect r="r" b="b" t="t" l="l"/>
            <a:pathLst>
              <a:path h="792449" w="913725">
                <a:moveTo>
                  <a:pt x="0" y="0"/>
                </a:moveTo>
                <a:lnTo>
                  <a:pt x="913725" y="0"/>
                </a:lnTo>
                <a:lnTo>
                  <a:pt x="913725" y="792448"/>
                </a:lnTo>
                <a:lnTo>
                  <a:pt x="0" y="7924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5546034" y="1077796"/>
            <a:ext cx="8668348" cy="5523369"/>
          </a:xfrm>
          <a:custGeom>
            <a:avLst/>
            <a:gdLst/>
            <a:ahLst/>
            <a:cxnLst/>
            <a:rect r="r" b="b" t="t" l="l"/>
            <a:pathLst>
              <a:path h="5523369" w="8668348">
                <a:moveTo>
                  <a:pt x="0" y="0"/>
                </a:moveTo>
                <a:lnTo>
                  <a:pt x="8668348" y="0"/>
                </a:lnTo>
                <a:lnTo>
                  <a:pt x="8668348" y="5523369"/>
                </a:lnTo>
                <a:lnTo>
                  <a:pt x="0" y="5523369"/>
                </a:lnTo>
                <a:lnTo>
                  <a:pt x="0" y="0"/>
                </a:lnTo>
                <a:close/>
              </a:path>
            </a:pathLst>
          </a:custGeom>
          <a:blipFill>
            <a:blip r:embed="rId12"/>
            <a:stretch>
              <a:fillRect l="0" t="0" r="0" b="0"/>
            </a:stretch>
          </a:blipFill>
        </p:spPr>
      </p:sp>
      <p:sp>
        <p:nvSpPr>
          <p:cNvPr name="TextBox 14" id="1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3. APPLICATION DESIGN</a:t>
            </a:r>
          </a:p>
        </p:txBody>
      </p:sp>
      <p:sp>
        <p:nvSpPr>
          <p:cNvPr name="TextBox 15" id="15"/>
          <p:cNvSpPr txBox="true"/>
          <p:nvPr/>
        </p:nvSpPr>
        <p:spPr>
          <a:xfrm rot="0">
            <a:off x="2648031" y="1457325"/>
            <a:ext cx="9152226" cy="628650"/>
          </a:xfrm>
          <a:prstGeom prst="rect">
            <a:avLst/>
          </a:prstGeom>
        </p:spPr>
        <p:txBody>
          <a:bodyPr anchor="t" rtlCol="false" tIns="0" lIns="0" bIns="0" rIns="0">
            <a:spAutoFit/>
          </a:bodyPr>
          <a:lstStyle/>
          <a:p>
            <a:pPr>
              <a:lnSpc>
                <a:spcPts val="4800"/>
              </a:lnSpc>
            </a:pPr>
            <a:r>
              <a:rPr lang="en-US" sz="4000">
                <a:solidFill>
                  <a:srgbClr val="000000"/>
                </a:solidFill>
                <a:latin typeface="Arimo"/>
              </a:rPr>
              <a:t>Adding a friend:</a:t>
            </a:r>
          </a:p>
        </p:txBody>
      </p:sp>
      <p:sp>
        <p:nvSpPr>
          <p:cNvPr name="TextBox 16" id="16"/>
          <p:cNvSpPr txBox="true"/>
          <p:nvPr/>
        </p:nvSpPr>
        <p:spPr>
          <a:xfrm rot="0">
            <a:off x="2821431" y="7139156"/>
            <a:ext cx="13569651" cy="2189099"/>
          </a:xfrm>
          <a:prstGeom prst="rect">
            <a:avLst/>
          </a:prstGeom>
        </p:spPr>
        <p:txBody>
          <a:bodyPr anchor="t" rtlCol="false" tIns="0" lIns="0" bIns="0" rIns="0">
            <a:spAutoFit/>
          </a:bodyPr>
          <a:lstStyle/>
          <a:p>
            <a:pPr marL="734053" indent="-367026" lvl="1">
              <a:lnSpc>
                <a:spcPts val="4317"/>
              </a:lnSpc>
              <a:buFont typeface="Arial"/>
              <a:buChar char="•"/>
            </a:pPr>
            <a:r>
              <a:rPr lang="en-US" sz="3399">
                <a:solidFill>
                  <a:srgbClr val="000000"/>
                </a:solidFill>
                <a:latin typeface="Arimo"/>
              </a:rPr>
              <a:t>Users can send friend requests to other users.</a:t>
            </a:r>
          </a:p>
          <a:p>
            <a:pPr>
              <a:lnSpc>
                <a:spcPts val="4317"/>
              </a:lnSpc>
            </a:pPr>
          </a:p>
          <a:p>
            <a:pPr marL="734053" indent="-367026" lvl="1">
              <a:lnSpc>
                <a:spcPts val="4317"/>
              </a:lnSpc>
              <a:buFont typeface="Arial"/>
              <a:buChar char="•"/>
            </a:pPr>
            <a:r>
              <a:rPr lang="en-US" sz="3399">
                <a:solidFill>
                  <a:srgbClr val="000000"/>
                </a:solidFill>
                <a:latin typeface="Arimo"/>
              </a:rPr>
              <a:t>When the request is accepted, their friend list is updated and a new private chat between the two users is created.</a:t>
            </a:r>
          </a:p>
        </p:txBody>
      </p:sp>
      <p:sp>
        <p:nvSpPr>
          <p:cNvPr name="TextBox 17" id="17"/>
          <p:cNvSpPr txBox="true"/>
          <p:nvPr/>
        </p:nvSpPr>
        <p:spPr>
          <a:xfrm rot="0">
            <a:off x="250099" y="8826334"/>
            <a:ext cx="1123280"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45550" y="831865"/>
            <a:ext cx="15353646" cy="9083999"/>
            <a:chOff x="0" y="0"/>
            <a:chExt cx="13346200" cy="7896292"/>
          </a:xfrm>
        </p:grpSpPr>
        <p:sp>
          <p:nvSpPr>
            <p:cNvPr name="Freeform 3" id="3"/>
            <p:cNvSpPr/>
            <p:nvPr/>
          </p:nvSpPr>
          <p:spPr>
            <a:xfrm flipH="false" flipV="false" rot="0">
              <a:off x="0" y="0"/>
              <a:ext cx="13346162" cy="7896353"/>
            </a:xfrm>
            <a:custGeom>
              <a:avLst/>
              <a:gdLst/>
              <a:ahLst/>
              <a:cxnLst/>
              <a:rect r="r" b="b" t="t" l="l"/>
              <a:pathLst>
                <a:path h="7896353" w="13346162">
                  <a:moveTo>
                    <a:pt x="0" y="549407"/>
                  </a:moveTo>
                  <a:cubicBezTo>
                    <a:pt x="0" y="245937"/>
                    <a:pt x="374193" y="0"/>
                    <a:pt x="835923" y="0"/>
                  </a:cubicBezTo>
                  <a:lnTo>
                    <a:pt x="12510238" y="0"/>
                  </a:lnTo>
                  <a:cubicBezTo>
                    <a:pt x="12971969" y="0"/>
                    <a:pt x="13346162" y="245937"/>
                    <a:pt x="13346162" y="549407"/>
                  </a:cubicBezTo>
                  <a:lnTo>
                    <a:pt x="13346162" y="7346828"/>
                  </a:lnTo>
                  <a:cubicBezTo>
                    <a:pt x="13346162" y="7650298"/>
                    <a:pt x="12971969" y="7896234"/>
                    <a:pt x="12510238" y="7896234"/>
                  </a:cubicBezTo>
                  <a:lnTo>
                    <a:pt x="835923" y="7896234"/>
                  </a:lnTo>
                  <a:cubicBezTo>
                    <a:pt x="374193" y="7896353"/>
                    <a:pt x="0" y="7650298"/>
                    <a:pt x="0" y="7346828"/>
                  </a:cubicBezTo>
                  <a:close/>
                </a:path>
              </a:pathLst>
            </a:custGeom>
            <a:solidFill>
              <a:srgbClr val="FFF4EF"/>
            </a:solidFill>
          </p:spPr>
        </p:sp>
      </p:grpSp>
      <p:grpSp>
        <p:nvGrpSpPr>
          <p:cNvPr name="Group 4" id="4"/>
          <p:cNvGrpSpPr/>
          <p:nvPr/>
        </p:nvGrpSpPr>
        <p:grpSpPr>
          <a:xfrm rot="0">
            <a:off x="14214382" y="7757764"/>
            <a:ext cx="9565765" cy="8055637"/>
            <a:chOff x="0" y="0"/>
            <a:chExt cx="12754354" cy="10740849"/>
          </a:xfrm>
        </p:grpSpPr>
        <p:sp>
          <p:nvSpPr>
            <p:cNvPr name="Freeform 5" id="5"/>
            <p:cNvSpPr/>
            <p:nvPr/>
          </p:nvSpPr>
          <p:spPr>
            <a:xfrm flipH="false" flipV="false" rot="0">
              <a:off x="0" y="0"/>
              <a:ext cx="12754463" cy="10740958"/>
            </a:xfrm>
            <a:custGeom>
              <a:avLst/>
              <a:gdLst/>
              <a:ahLst/>
              <a:cxnLst/>
              <a:rect r="r" b="b" t="t" l="l"/>
              <a:pathLst>
                <a:path h="10740958" w="12754463">
                  <a:moveTo>
                    <a:pt x="0" y="5370458"/>
                  </a:moveTo>
                  <a:cubicBezTo>
                    <a:pt x="0" y="2404410"/>
                    <a:pt x="2855195" y="0"/>
                    <a:pt x="6377220" y="0"/>
                  </a:cubicBezTo>
                  <a:cubicBezTo>
                    <a:pt x="9899245" y="0"/>
                    <a:pt x="12754463" y="2404410"/>
                    <a:pt x="12754463" y="5370458"/>
                  </a:cubicBezTo>
                  <a:cubicBezTo>
                    <a:pt x="12754463" y="8336507"/>
                    <a:pt x="9899245" y="10740958"/>
                    <a:pt x="6377220" y="10740958"/>
                  </a:cubicBezTo>
                  <a:cubicBezTo>
                    <a:pt x="2855195" y="10740958"/>
                    <a:pt x="0" y="8336429"/>
                    <a:pt x="0" y="5370458"/>
                  </a:cubicBezTo>
                  <a:close/>
                </a:path>
              </a:pathLst>
            </a:custGeom>
            <a:solidFill>
              <a:srgbClr val="A7E7FF"/>
            </a:solidFill>
          </p:spPr>
        </p:sp>
      </p:grpSp>
      <p:grpSp>
        <p:nvGrpSpPr>
          <p:cNvPr name="Group 6" id="6"/>
          <p:cNvGrpSpPr/>
          <p:nvPr/>
        </p:nvGrpSpPr>
        <p:grpSpPr>
          <a:xfrm rot="0">
            <a:off x="-3988295" y="-2844060"/>
            <a:ext cx="8077041" cy="7351851"/>
            <a:chOff x="0" y="0"/>
            <a:chExt cx="11268014" cy="10256326"/>
          </a:xfrm>
        </p:grpSpPr>
        <p:sp>
          <p:nvSpPr>
            <p:cNvPr name="Freeform 7" id="7"/>
            <p:cNvSpPr/>
            <p:nvPr/>
          </p:nvSpPr>
          <p:spPr>
            <a:xfrm flipH="false" flipV="false" rot="0">
              <a:off x="0" y="0"/>
              <a:ext cx="11268075" cy="10256266"/>
            </a:xfrm>
            <a:custGeom>
              <a:avLst/>
              <a:gdLst/>
              <a:ahLst/>
              <a:cxnLst/>
              <a:rect r="r" b="b" t="t" l="l"/>
              <a:pathLst>
                <a:path h="10256266" w="11268075">
                  <a:moveTo>
                    <a:pt x="0" y="5128133"/>
                  </a:moveTo>
                  <a:cubicBezTo>
                    <a:pt x="0" y="2295906"/>
                    <a:pt x="2522474" y="0"/>
                    <a:pt x="5633974" y="0"/>
                  </a:cubicBezTo>
                  <a:cubicBezTo>
                    <a:pt x="8745474" y="0"/>
                    <a:pt x="11268075" y="2295906"/>
                    <a:pt x="11268075" y="5128133"/>
                  </a:cubicBezTo>
                  <a:cubicBezTo>
                    <a:pt x="11268075" y="7960361"/>
                    <a:pt x="8745601" y="10256266"/>
                    <a:pt x="5633974" y="10256266"/>
                  </a:cubicBezTo>
                  <a:cubicBezTo>
                    <a:pt x="2522347" y="10256266"/>
                    <a:pt x="0" y="7960360"/>
                    <a:pt x="0" y="5128133"/>
                  </a:cubicBezTo>
                  <a:close/>
                </a:path>
              </a:pathLst>
            </a:custGeom>
            <a:solidFill>
              <a:srgbClr val="A7E7FF"/>
            </a:solidFill>
          </p:spPr>
        </p:sp>
      </p:grpSp>
      <p:sp>
        <p:nvSpPr>
          <p:cNvPr name="Freeform 8" id="8"/>
          <p:cNvSpPr/>
          <p:nvPr/>
        </p:nvSpPr>
        <p:spPr>
          <a:xfrm flipH="false" flipV="false" rot="0">
            <a:off x="-3471551" y="1673179"/>
            <a:ext cx="7043554" cy="7310904"/>
          </a:xfrm>
          <a:custGeom>
            <a:avLst/>
            <a:gdLst/>
            <a:ahLst/>
            <a:cxnLst/>
            <a:rect r="r" b="b" t="t" l="l"/>
            <a:pathLst>
              <a:path h="7310904" w="7043554">
                <a:moveTo>
                  <a:pt x="0" y="0"/>
                </a:moveTo>
                <a:lnTo>
                  <a:pt x="7043554" y="0"/>
                </a:lnTo>
                <a:lnTo>
                  <a:pt x="7043554" y="7310904"/>
                </a:lnTo>
                <a:lnTo>
                  <a:pt x="0" y="73109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32270" y="3839481"/>
            <a:ext cx="3116868" cy="3031862"/>
          </a:xfrm>
          <a:custGeom>
            <a:avLst/>
            <a:gdLst/>
            <a:ahLst/>
            <a:cxnLst/>
            <a:rect r="r" b="b" t="t" l="l"/>
            <a:pathLst>
              <a:path h="3031862" w="3116868">
                <a:moveTo>
                  <a:pt x="0" y="0"/>
                </a:moveTo>
                <a:lnTo>
                  <a:pt x="3116868" y="0"/>
                </a:lnTo>
                <a:lnTo>
                  <a:pt x="3116868" y="3031862"/>
                </a:lnTo>
                <a:lnTo>
                  <a:pt x="0" y="30318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30698" y="2011878"/>
            <a:ext cx="913725" cy="913725"/>
          </a:xfrm>
          <a:custGeom>
            <a:avLst/>
            <a:gdLst/>
            <a:ahLst/>
            <a:cxnLst/>
            <a:rect r="r" b="b" t="t" l="l"/>
            <a:pathLst>
              <a:path h="913725" w="913725">
                <a:moveTo>
                  <a:pt x="0" y="0"/>
                </a:moveTo>
                <a:lnTo>
                  <a:pt x="913724" y="0"/>
                </a:lnTo>
                <a:lnTo>
                  <a:pt x="913724" y="913724"/>
                </a:lnTo>
                <a:lnTo>
                  <a:pt x="0" y="913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245550" y="4864415"/>
            <a:ext cx="1151762" cy="793669"/>
          </a:xfrm>
          <a:custGeom>
            <a:avLst/>
            <a:gdLst/>
            <a:ahLst/>
            <a:cxnLst/>
            <a:rect r="r" b="b" t="t" l="l"/>
            <a:pathLst>
              <a:path h="793669" w="1151762">
                <a:moveTo>
                  <a:pt x="0" y="0"/>
                </a:moveTo>
                <a:lnTo>
                  <a:pt x="1151763" y="0"/>
                </a:lnTo>
                <a:lnTo>
                  <a:pt x="1151763" y="793669"/>
                </a:lnTo>
                <a:lnTo>
                  <a:pt x="0" y="793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67873" y="7863625"/>
            <a:ext cx="913725" cy="792449"/>
          </a:xfrm>
          <a:custGeom>
            <a:avLst/>
            <a:gdLst/>
            <a:ahLst/>
            <a:cxnLst/>
            <a:rect r="r" b="b" t="t" l="l"/>
            <a:pathLst>
              <a:path h="792449" w="913725">
                <a:moveTo>
                  <a:pt x="0" y="0"/>
                </a:moveTo>
                <a:lnTo>
                  <a:pt x="913725" y="0"/>
                </a:lnTo>
                <a:lnTo>
                  <a:pt x="913725" y="792448"/>
                </a:lnTo>
                <a:lnTo>
                  <a:pt x="0" y="7924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2984607" y="3008336"/>
            <a:ext cx="6761090" cy="5647737"/>
          </a:xfrm>
          <a:custGeom>
            <a:avLst/>
            <a:gdLst/>
            <a:ahLst/>
            <a:cxnLst/>
            <a:rect r="r" b="b" t="t" l="l"/>
            <a:pathLst>
              <a:path h="5647737" w="6761090">
                <a:moveTo>
                  <a:pt x="0" y="0"/>
                </a:moveTo>
                <a:lnTo>
                  <a:pt x="6761090" y="0"/>
                </a:lnTo>
                <a:lnTo>
                  <a:pt x="6761090" y="5647737"/>
                </a:lnTo>
                <a:lnTo>
                  <a:pt x="0" y="5647737"/>
                </a:lnTo>
                <a:lnTo>
                  <a:pt x="0" y="0"/>
                </a:lnTo>
                <a:close/>
              </a:path>
            </a:pathLst>
          </a:custGeom>
          <a:blipFill>
            <a:blip r:embed="rId12"/>
            <a:stretch>
              <a:fillRect l="0" t="0" r="0" b="0"/>
            </a:stretch>
          </a:blipFill>
        </p:spPr>
      </p:sp>
      <p:sp>
        <p:nvSpPr>
          <p:cNvPr name="TextBox 14" id="1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3. APPLICATION DESIGN</a:t>
            </a:r>
          </a:p>
        </p:txBody>
      </p:sp>
      <p:sp>
        <p:nvSpPr>
          <p:cNvPr name="TextBox 15" id="15"/>
          <p:cNvSpPr txBox="true"/>
          <p:nvPr/>
        </p:nvSpPr>
        <p:spPr>
          <a:xfrm rot="0">
            <a:off x="2648031" y="1457325"/>
            <a:ext cx="9152226" cy="628650"/>
          </a:xfrm>
          <a:prstGeom prst="rect">
            <a:avLst/>
          </a:prstGeom>
        </p:spPr>
        <p:txBody>
          <a:bodyPr anchor="t" rtlCol="false" tIns="0" lIns="0" bIns="0" rIns="0">
            <a:spAutoFit/>
          </a:bodyPr>
          <a:lstStyle/>
          <a:p>
            <a:pPr>
              <a:lnSpc>
                <a:spcPts val="4800"/>
              </a:lnSpc>
            </a:pPr>
            <a:r>
              <a:rPr lang="en-US" sz="4000">
                <a:solidFill>
                  <a:srgbClr val="000000"/>
                </a:solidFill>
                <a:latin typeface="Arimo"/>
              </a:rPr>
              <a:t>Sending a message:</a:t>
            </a:r>
          </a:p>
        </p:txBody>
      </p:sp>
      <p:sp>
        <p:nvSpPr>
          <p:cNvPr name="TextBox 16" id="16"/>
          <p:cNvSpPr txBox="true"/>
          <p:nvPr/>
        </p:nvSpPr>
        <p:spPr>
          <a:xfrm rot="0">
            <a:off x="9467410" y="2877977"/>
            <a:ext cx="7732324" cy="4360799"/>
          </a:xfrm>
          <a:prstGeom prst="rect">
            <a:avLst/>
          </a:prstGeom>
        </p:spPr>
        <p:txBody>
          <a:bodyPr anchor="t" rtlCol="false" tIns="0" lIns="0" bIns="0" rIns="0">
            <a:spAutoFit/>
          </a:bodyPr>
          <a:lstStyle/>
          <a:p>
            <a:pPr marL="734053" indent="-367026" lvl="1">
              <a:lnSpc>
                <a:spcPts val="4317"/>
              </a:lnSpc>
              <a:buFont typeface="Arial"/>
              <a:buChar char="•"/>
            </a:pPr>
            <a:r>
              <a:rPr lang="en-US" sz="3399">
                <a:solidFill>
                  <a:srgbClr val="000000"/>
                </a:solidFill>
                <a:latin typeface="Arimo"/>
              </a:rPr>
              <a:t>The chat room list includes both private one-on-one and group conversations.</a:t>
            </a:r>
          </a:p>
          <a:p>
            <a:pPr>
              <a:lnSpc>
                <a:spcPts val="4317"/>
              </a:lnSpc>
            </a:pPr>
          </a:p>
          <a:p>
            <a:pPr marL="734053" indent="-367026" lvl="1">
              <a:lnSpc>
                <a:spcPts val="4317"/>
              </a:lnSpc>
              <a:buFont typeface="Arial"/>
              <a:buChar char="•"/>
            </a:pPr>
            <a:r>
              <a:rPr lang="en-US" sz="3399">
                <a:solidFill>
                  <a:srgbClr val="000000"/>
                </a:solidFill>
                <a:latin typeface="Arimo"/>
              </a:rPr>
              <a:t>To send a new message in a conversation, the user chooses that chat room. The latest 100 messages will be loaded. </a:t>
            </a:r>
          </a:p>
        </p:txBody>
      </p:sp>
      <p:grpSp>
        <p:nvGrpSpPr>
          <p:cNvPr name="Group 17" id="17"/>
          <p:cNvGrpSpPr/>
          <p:nvPr/>
        </p:nvGrpSpPr>
        <p:grpSpPr>
          <a:xfrm rot="0">
            <a:off x="5467347" y="7300053"/>
            <a:ext cx="4455027" cy="1684030"/>
            <a:chOff x="0" y="0"/>
            <a:chExt cx="7393941" cy="2794960"/>
          </a:xfrm>
        </p:grpSpPr>
        <p:sp>
          <p:nvSpPr>
            <p:cNvPr name="Freeform 18" id="18"/>
            <p:cNvSpPr/>
            <p:nvPr/>
          </p:nvSpPr>
          <p:spPr>
            <a:xfrm flipH="false" flipV="false" rot="0">
              <a:off x="0" y="0"/>
              <a:ext cx="7393949" cy="2794889"/>
            </a:xfrm>
            <a:custGeom>
              <a:avLst/>
              <a:gdLst/>
              <a:ahLst/>
              <a:cxnLst/>
              <a:rect r="r" b="b" t="t" l="l"/>
              <a:pathLst>
                <a:path h="2794889" w="7393949">
                  <a:moveTo>
                    <a:pt x="0" y="712724"/>
                  </a:moveTo>
                  <a:cubicBezTo>
                    <a:pt x="0" y="319151"/>
                    <a:pt x="250499" y="0"/>
                    <a:pt x="559410" y="0"/>
                  </a:cubicBezTo>
                  <a:lnTo>
                    <a:pt x="6834537" y="0"/>
                  </a:lnTo>
                  <a:cubicBezTo>
                    <a:pt x="7143548" y="0"/>
                    <a:pt x="7393949" y="319151"/>
                    <a:pt x="7393949" y="712724"/>
                  </a:cubicBezTo>
                  <a:lnTo>
                    <a:pt x="7393949" y="2082165"/>
                  </a:lnTo>
                  <a:cubicBezTo>
                    <a:pt x="7393949" y="2475865"/>
                    <a:pt x="7143448" y="2794889"/>
                    <a:pt x="6834537" y="2794889"/>
                  </a:cubicBezTo>
                  <a:lnTo>
                    <a:pt x="559410" y="2794889"/>
                  </a:lnTo>
                  <a:cubicBezTo>
                    <a:pt x="250399" y="2794889"/>
                    <a:pt x="0" y="2475738"/>
                    <a:pt x="0" y="2082165"/>
                  </a:cubicBezTo>
                  <a:close/>
                </a:path>
              </a:pathLst>
            </a:custGeom>
            <a:solidFill>
              <a:srgbClr val="FFF4EF"/>
            </a:solidFill>
          </p:spPr>
        </p:sp>
      </p:grpSp>
      <p:sp>
        <p:nvSpPr>
          <p:cNvPr name="TextBox 19" id="19"/>
          <p:cNvSpPr txBox="true"/>
          <p:nvPr/>
        </p:nvSpPr>
        <p:spPr>
          <a:xfrm rot="0">
            <a:off x="344084" y="8826334"/>
            <a:ext cx="935310"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45550" y="831865"/>
            <a:ext cx="15353646" cy="9083999"/>
            <a:chOff x="0" y="0"/>
            <a:chExt cx="13346200" cy="7896292"/>
          </a:xfrm>
        </p:grpSpPr>
        <p:sp>
          <p:nvSpPr>
            <p:cNvPr name="Freeform 3" id="3"/>
            <p:cNvSpPr/>
            <p:nvPr/>
          </p:nvSpPr>
          <p:spPr>
            <a:xfrm flipH="false" flipV="false" rot="0">
              <a:off x="0" y="0"/>
              <a:ext cx="13346162" cy="7896353"/>
            </a:xfrm>
            <a:custGeom>
              <a:avLst/>
              <a:gdLst/>
              <a:ahLst/>
              <a:cxnLst/>
              <a:rect r="r" b="b" t="t" l="l"/>
              <a:pathLst>
                <a:path h="7896353" w="13346162">
                  <a:moveTo>
                    <a:pt x="0" y="549407"/>
                  </a:moveTo>
                  <a:cubicBezTo>
                    <a:pt x="0" y="245937"/>
                    <a:pt x="374193" y="0"/>
                    <a:pt x="835923" y="0"/>
                  </a:cubicBezTo>
                  <a:lnTo>
                    <a:pt x="12510238" y="0"/>
                  </a:lnTo>
                  <a:cubicBezTo>
                    <a:pt x="12971969" y="0"/>
                    <a:pt x="13346162" y="245937"/>
                    <a:pt x="13346162" y="549407"/>
                  </a:cubicBezTo>
                  <a:lnTo>
                    <a:pt x="13346162" y="7346828"/>
                  </a:lnTo>
                  <a:cubicBezTo>
                    <a:pt x="13346162" y="7650298"/>
                    <a:pt x="12971969" y="7896234"/>
                    <a:pt x="12510238" y="7896234"/>
                  </a:cubicBezTo>
                  <a:lnTo>
                    <a:pt x="835923" y="7896234"/>
                  </a:lnTo>
                  <a:cubicBezTo>
                    <a:pt x="374193" y="7896353"/>
                    <a:pt x="0" y="7650298"/>
                    <a:pt x="0" y="7346828"/>
                  </a:cubicBezTo>
                  <a:close/>
                </a:path>
              </a:pathLst>
            </a:custGeom>
            <a:solidFill>
              <a:srgbClr val="FFF4EF"/>
            </a:solidFill>
          </p:spPr>
        </p:sp>
      </p:grpSp>
      <p:grpSp>
        <p:nvGrpSpPr>
          <p:cNvPr name="Group 4" id="4"/>
          <p:cNvGrpSpPr/>
          <p:nvPr/>
        </p:nvGrpSpPr>
        <p:grpSpPr>
          <a:xfrm rot="0">
            <a:off x="14214382" y="7757764"/>
            <a:ext cx="9565765" cy="8055637"/>
            <a:chOff x="0" y="0"/>
            <a:chExt cx="12754354" cy="10740849"/>
          </a:xfrm>
        </p:grpSpPr>
        <p:sp>
          <p:nvSpPr>
            <p:cNvPr name="Freeform 5" id="5"/>
            <p:cNvSpPr/>
            <p:nvPr/>
          </p:nvSpPr>
          <p:spPr>
            <a:xfrm flipH="false" flipV="false" rot="0">
              <a:off x="0" y="0"/>
              <a:ext cx="12754463" cy="10740958"/>
            </a:xfrm>
            <a:custGeom>
              <a:avLst/>
              <a:gdLst/>
              <a:ahLst/>
              <a:cxnLst/>
              <a:rect r="r" b="b" t="t" l="l"/>
              <a:pathLst>
                <a:path h="10740958" w="12754463">
                  <a:moveTo>
                    <a:pt x="0" y="5370458"/>
                  </a:moveTo>
                  <a:cubicBezTo>
                    <a:pt x="0" y="2404410"/>
                    <a:pt x="2855195" y="0"/>
                    <a:pt x="6377220" y="0"/>
                  </a:cubicBezTo>
                  <a:cubicBezTo>
                    <a:pt x="9899245" y="0"/>
                    <a:pt x="12754463" y="2404410"/>
                    <a:pt x="12754463" y="5370458"/>
                  </a:cubicBezTo>
                  <a:cubicBezTo>
                    <a:pt x="12754463" y="8336507"/>
                    <a:pt x="9899245" y="10740958"/>
                    <a:pt x="6377220" y="10740958"/>
                  </a:cubicBezTo>
                  <a:cubicBezTo>
                    <a:pt x="2855195" y="10740958"/>
                    <a:pt x="0" y="8336429"/>
                    <a:pt x="0" y="5370458"/>
                  </a:cubicBezTo>
                  <a:close/>
                </a:path>
              </a:pathLst>
            </a:custGeom>
            <a:solidFill>
              <a:srgbClr val="A7E7FF"/>
            </a:solidFill>
          </p:spPr>
        </p:sp>
      </p:grpSp>
      <p:grpSp>
        <p:nvGrpSpPr>
          <p:cNvPr name="Group 6" id="6"/>
          <p:cNvGrpSpPr/>
          <p:nvPr/>
        </p:nvGrpSpPr>
        <p:grpSpPr>
          <a:xfrm rot="0">
            <a:off x="-3988295" y="-2844060"/>
            <a:ext cx="8077041" cy="7351851"/>
            <a:chOff x="0" y="0"/>
            <a:chExt cx="11268014" cy="10256326"/>
          </a:xfrm>
        </p:grpSpPr>
        <p:sp>
          <p:nvSpPr>
            <p:cNvPr name="Freeform 7" id="7"/>
            <p:cNvSpPr/>
            <p:nvPr/>
          </p:nvSpPr>
          <p:spPr>
            <a:xfrm flipH="false" flipV="false" rot="0">
              <a:off x="0" y="0"/>
              <a:ext cx="11268075" cy="10256266"/>
            </a:xfrm>
            <a:custGeom>
              <a:avLst/>
              <a:gdLst/>
              <a:ahLst/>
              <a:cxnLst/>
              <a:rect r="r" b="b" t="t" l="l"/>
              <a:pathLst>
                <a:path h="10256266" w="11268075">
                  <a:moveTo>
                    <a:pt x="0" y="5128133"/>
                  </a:moveTo>
                  <a:cubicBezTo>
                    <a:pt x="0" y="2295906"/>
                    <a:pt x="2522474" y="0"/>
                    <a:pt x="5633974" y="0"/>
                  </a:cubicBezTo>
                  <a:cubicBezTo>
                    <a:pt x="8745474" y="0"/>
                    <a:pt x="11268075" y="2295906"/>
                    <a:pt x="11268075" y="5128133"/>
                  </a:cubicBezTo>
                  <a:cubicBezTo>
                    <a:pt x="11268075" y="7960361"/>
                    <a:pt x="8745601" y="10256266"/>
                    <a:pt x="5633974" y="10256266"/>
                  </a:cubicBezTo>
                  <a:cubicBezTo>
                    <a:pt x="2522347" y="10256266"/>
                    <a:pt x="0" y="7960360"/>
                    <a:pt x="0" y="5128133"/>
                  </a:cubicBezTo>
                  <a:close/>
                </a:path>
              </a:pathLst>
            </a:custGeom>
            <a:solidFill>
              <a:srgbClr val="A7E7FF"/>
            </a:solidFill>
          </p:spPr>
        </p:sp>
      </p:grpSp>
      <p:sp>
        <p:nvSpPr>
          <p:cNvPr name="Freeform 8" id="8"/>
          <p:cNvSpPr/>
          <p:nvPr/>
        </p:nvSpPr>
        <p:spPr>
          <a:xfrm flipH="false" flipV="false" rot="0">
            <a:off x="-3471551" y="1673179"/>
            <a:ext cx="7043554" cy="7310904"/>
          </a:xfrm>
          <a:custGeom>
            <a:avLst/>
            <a:gdLst/>
            <a:ahLst/>
            <a:cxnLst/>
            <a:rect r="r" b="b" t="t" l="l"/>
            <a:pathLst>
              <a:path h="7310904" w="7043554">
                <a:moveTo>
                  <a:pt x="0" y="0"/>
                </a:moveTo>
                <a:lnTo>
                  <a:pt x="7043554" y="0"/>
                </a:lnTo>
                <a:lnTo>
                  <a:pt x="7043554" y="7310904"/>
                </a:lnTo>
                <a:lnTo>
                  <a:pt x="0" y="73109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32270" y="3839481"/>
            <a:ext cx="3116868" cy="3031862"/>
          </a:xfrm>
          <a:custGeom>
            <a:avLst/>
            <a:gdLst/>
            <a:ahLst/>
            <a:cxnLst/>
            <a:rect r="r" b="b" t="t" l="l"/>
            <a:pathLst>
              <a:path h="3031862" w="3116868">
                <a:moveTo>
                  <a:pt x="0" y="0"/>
                </a:moveTo>
                <a:lnTo>
                  <a:pt x="3116868" y="0"/>
                </a:lnTo>
                <a:lnTo>
                  <a:pt x="3116868" y="3031862"/>
                </a:lnTo>
                <a:lnTo>
                  <a:pt x="0" y="30318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30698" y="2011878"/>
            <a:ext cx="913725" cy="913725"/>
          </a:xfrm>
          <a:custGeom>
            <a:avLst/>
            <a:gdLst/>
            <a:ahLst/>
            <a:cxnLst/>
            <a:rect r="r" b="b" t="t" l="l"/>
            <a:pathLst>
              <a:path h="913725" w="913725">
                <a:moveTo>
                  <a:pt x="0" y="0"/>
                </a:moveTo>
                <a:lnTo>
                  <a:pt x="913724" y="0"/>
                </a:lnTo>
                <a:lnTo>
                  <a:pt x="913724" y="913724"/>
                </a:lnTo>
                <a:lnTo>
                  <a:pt x="0" y="913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245550" y="4864415"/>
            <a:ext cx="1151762" cy="793669"/>
          </a:xfrm>
          <a:custGeom>
            <a:avLst/>
            <a:gdLst/>
            <a:ahLst/>
            <a:cxnLst/>
            <a:rect r="r" b="b" t="t" l="l"/>
            <a:pathLst>
              <a:path h="793669" w="1151762">
                <a:moveTo>
                  <a:pt x="0" y="0"/>
                </a:moveTo>
                <a:lnTo>
                  <a:pt x="1151763" y="0"/>
                </a:lnTo>
                <a:lnTo>
                  <a:pt x="1151763" y="793669"/>
                </a:lnTo>
                <a:lnTo>
                  <a:pt x="0" y="793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67873" y="7863625"/>
            <a:ext cx="913725" cy="792449"/>
          </a:xfrm>
          <a:custGeom>
            <a:avLst/>
            <a:gdLst/>
            <a:ahLst/>
            <a:cxnLst/>
            <a:rect r="r" b="b" t="t" l="l"/>
            <a:pathLst>
              <a:path h="792449" w="913725">
                <a:moveTo>
                  <a:pt x="0" y="0"/>
                </a:moveTo>
                <a:lnTo>
                  <a:pt x="913725" y="0"/>
                </a:lnTo>
                <a:lnTo>
                  <a:pt x="913725" y="792448"/>
                </a:lnTo>
                <a:lnTo>
                  <a:pt x="0" y="7924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6263745" y="1671089"/>
            <a:ext cx="11073024" cy="3590161"/>
          </a:xfrm>
          <a:custGeom>
            <a:avLst/>
            <a:gdLst/>
            <a:ahLst/>
            <a:cxnLst/>
            <a:rect r="r" b="b" t="t" l="l"/>
            <a:pathLst>
              <a:path h="3590161" w="11073024">
                <a:moveTo>
                  <a:pt x="0" y="0"/>
                </a:moveTo>
                <a:lnTo>
                  <a:pt x="11073024" y="0"/>
                </a:lnTo>
                <a:lnTo>
                  <a:pt x="11073024" y="3590161"/>
                </a:lnTo>
                <a:lnTo>
                  <a:pt x="0" y="3590161"/>
                </a:lnTo>
                <a:lnTo>
                  <a:pt x="0" y="0"/>
                </a:lnTo>
                <a:close/>
              </a:path>
            </a:pathLst>
          </a:custGeom>
          <a:blipFill>
            <a:blip r:embed="rId12"/>
            <a:stretch>
              <a:fillRect l="0" t="0" r="0" b="0"/>
            </a:stretch>
          </a:blipFill>
        </p:spPr>
      </p:sp>
      <p:sp>
        <p:nvSpPr>
          <p:cNvPr name="TextBox 14" id="1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3. APPLICATION DESIGN</a:t>
            </a:r>
          </a:p>
        </p:txBody>
      </p:sp>
      <p:sp>
        <p:nvSpPr>
          <p:cNvPr name="TextBox 15" id="15"/>
          <p:cNvSpPr txBox="true"/>
          <p:nvPr/>
        </p:nvSpPr>
        <p:spPr>
          <a:xfrm rot="0">
            <a:off x="2648031" y="1457325"/>
            <a:ext cx="9152226" cy="628650"/>
          </a:xfrm>
          <a:prstGeom prst="rect">
            <a:avLst/>
          </a:prstGeom>
        </p:spPr>
        <p:txBody>
          <a:bodyPr anchor="t" rtlCol="false" tIns="0" lIns="0" bIns="0" rIns="0">
            <a:spAutoFit/>
          </a:bodyPr>
          <a:lstStyle/>
          <a:p>
            <a:pPr>
              <a:lnSpc>
                <a:spcPts val="4800"/>
              </a:lnSpc>
            </a:pPr>
            <a:r>
              <a:rPr lang="en-US" sz="4000">
                <a:solidFill>
                  <a:srgbClr val="000000"/>
                </a:solidFill>
                <a:latin typeface="Arimo"/>
              </a:rPr>
              <a:t>Database design:</a:t>
            </a:r>
          </a:p>
        </p:txBody>
      </p:sp>
      <p:sp>
        <p:nvSpPr>
          <p:cNvPr name="TextBox 16" id="16"/>
          <p:cNvSpPr txBox="true"/>
          <p:nvPr/>
        </p:nvSpPr>
        <p:spPr>
          <a:xfrm rot="0">
            <a:off x="3572003" y="5326240"/>
            <a:ext cx="12884219" cy="4360799"/>
          </a:xfrm>
          <a:prstGeom prst="rect">
            <a:avLst/>
          </a:prstGeom>
        </p:spPr>
        <p:txBody>
          <a:bodyPr anchor="t" rtlCol="false" tIns="0" lIns="0" bIns="0" rIns="0">
            <a:spAutoFit/>
          </a:bodyPr>
          <a:lstStyle/>
          <a:p>
            <a:pPr marL="734053" indent="-367026" lvl="1">
              <a:lnSpc>
                <a:spcPts val="4317"/>
              </a:lnSpc>
              <a:buFont typeface="Arial"/>
              <a:buChar char="•"/>
            </a:pPr>
            <a:r>
              <a:rPr lang="en-US" sz="3399">
                <a:solidFill>
                  <a:srgbClr val="000000"/>
                </a:solidFill>
                <a:latin typeface="Arimo"/>
              </a:rPr>
              <a:t>The database saves user information and messages sent.</a:t>
            </a:r>
          </a:p>
          <a:p>
            <a:pPr marL="734053" indent="-367026" lvl="1">
              <a:lnSpc>
                <a:spcPts val="4317"/>
              </a:lnSpc>
              <a:buFont typeface="Arial"/>
              <a:buChar char="•"/>
            </a:pPr>
            <a:r>
              <a:rPr lang="en-US" sz="3399">
                <a:solidFill>
                  <a:srgbClr val="000000"/>
                </a:solidFill>
                <a:latin typeface="Arimo"/>
              </a:rPr>
              <a:t>The friendship and request tables are for managing friendships.</a:t>
            </a:r>
          </a:p>
          <a:p>
            <a:pPr marL="734053" indent="-367026" lvl="1">
              <a:lnSpc>
                <a:spcPts val="4317"/>
              </a:lnSpc>
              <a:buFont typeface="Arial"/>
              <a:buChar char="•"/>
            </a:pPr>
            <a:r>
              <a:rPr lang="en-US" sz="3399">
                <a:solidFill>
                  <a:srgbClr val="000000"/>
                </a:solidFill>
                <a:latin typeface="Arimo"/>
              </a:rPr>
              <a:t>There are two types of rooms: </a:t>
            </a:r>
            <a:r>
              <a:rPr lang="en-US" sz="3399">
                <a:solidFill>
                  <a:srgbClr val="000000"/>
                </a:solidFill>
                <a:latin typeface="Arimo Bold"/>
              </a:rPr>
              <a:t>Private</a:t>
            </a:r>
            <a:r>
              <a:rPr lang="en-US" sz="3399">
                <a:solidFill>
                  <a:srgbClr val="000000"/>
                </a:solidFill>
                <a:latin typeface="Arimo"/>
              </a:rPr>
              <a:t> rooms only have two members and cannot add or remove members. The room_name for a private room is saved as NULL but the system will display the name of the other user when a user wants to view it. It is mandatory for </a:t>
            </a:r>
            <a:r>
              <a:rPr lang="en-US" sz="3399">
                <a:solidFill>
                  <a:srgbClr val="000000"/>
                </a:solidFill>
                <a:latin typeface="Arimo Bold"/>
              </a:rPr>
              <a:t>public</a:t>
            </a:r>
            <a:r>
              <a:rPr lang="en-US" sz="3399">
                <a:solidFill>
                  <a:srgbClr val="000000"/>
                </a:solidFill>
                <a:latin typeface="Arimo"/>
              </a:rPr>
              <a:t> rooms to have a room name. </a:t>
            </a:r>
          </a:p>
        </p:txBody>
      </p:sp>
      <p:sp>
        <p:nvSpPr>
          <p:cNvPr name="TextBox 17" id="17"/>
          <p:cNvSpPr txBox="true"/>
          <p:nvPr/>
        </p:nvSpPr>
        <p:spPr>
          <a:xfrm rot="0">
            <a:off x="318336" y="8826334"/>
            <a:ext cx="986805"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250610" y="5844974"/>
            <a:ext cx="4672595" cy="8304935"/>
          </a:xfrm>
          <a:custGeom>
            <a:avLst/>
            <a:gdLst/>
            <a:ahLst/>
            <a:cxnLst/>
            <a:rect r="r" b="b" t="t" l="l"/>
            <a:pathLst>
              <a:path h="8304935" w="4672595">
                <a:moveTo>
                  <a:pt x="0" y="0"/>
                </a:moveTo>
                <a:lnTo>
                  <a:pt x="4672595" y="0"/>
                </a:lnTo>
                <a:lnTo>
                  <a:pt x="4672595"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553121" y="7285864"/>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463444" y="7012236"/>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465507" y="8427882"/>
            <a:ext cx="790131" cy="796444"/>
            <a:chOff x="0" y="0"/>
            <a:chExt cx="1316952" cy="1327474"/>
          </a:xfrm>
        </p:grpSpPr>
        <p:sp>
          <p:nvSpPr>
            <p:cNvPr name="Freeform 16" id="16"/>
            <p:cNvSpPr/>
            <p:nvPr/>
          </p:nvSpPr>
          <p:spPr>
            <a:xfrm flipH="false" flipV="false" rot="0">
              <a:off x="0" y="0"/>
              <a:ext cx="1316990" cy="1327404"/>
            </a:xfrm>
            <a:custGeom>
              <a:avLst/>
              <a:gdLst/>
              <a:ahLst/>
              <a:cxnLst/>
              <a:rect r="r" b="b" t="t" l="l"/>
              <a:pathLst>
                <a:path h="1327404" w="1316990">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4"/>
              <a:stretch>
                <a:fillRect l="-10544" t="0" r="-10544" b="0"/>
              </a:stretch>
            </a:blipFill>
          </p:spPr>
        </p:sp>
      </p:grpSp>
      <p:grpSp>
        <p:nvGrpSpPr>
          <p:cNvPr name="Group 17" id="17"/>
          <p:cNvGrpSpPr/>
          <p:nvPr/>
        </p:nvGrpSpPr>
        <p:grpSpPr>
          <a:xfrm rot="-1649580">
            <a:off x="294576" y="7713341"/>
            <a:ext cx="2258711" cy="670146"/>
            <a:chOff x="0" y="0"/>
            <a:chExt cx="9420344" cy="2794960"/>
          </a:xfrm>
        </p:grpSpPr>
        <p:sp>
          <p:nvSpPr>
            <p:cNvPr name="Freeform 18" id="18"/>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9" id="19"/>
          <p:cNvGrpSpPr/>
          <p:nvPr/>
        </p:nvGrpSpPr>
        <p:grpSpPr>
          <a:xfrm rot="-1649580">
            <a:off x="231554" y="9767322"/>
            <a:ext cx="790131" cy="796444"/>
            <a:chOff x="0" y="0"/>
            <a:chExt cx="1316952" cy="1327474"/>
          </a:xfrm>
        </p:grpSpPr>
        <p:sp>
          <p:nvSpPr>
            <p:cNvPr name="Freeform 20" id="20"/>
            <p:cNvSpPr/>
            <p:nvPr/>
          </p:nvSpPr>
          <p:spPr>
            <a:xfrm flipH="false" flipV="false" rot="0">
              <a:off x="0" y="0"/>
              <a:ext cx="1316990" cy="1327404"/>
            </a:xfrm>
            <a:custGeom>
              <a:avLst/>
              <a:gdLst/>
              <a:ahLst/>
              <a:cxnLst/>
              <a:rect r="r" b="b" t="t" l="l"/>
              <a:pathLst>
                <a:path h="1327404" w="1316990">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5"/>
              <a:stretch>
                <a:fillRect l="-9453" t="0" r="-9453" b="0"/>
              </a:stretch>
            </a:blipFill>
          </p:spPr>
        </p:sp>
      </p:grpSp>
      <p:grpSp>
        <p:nvGrpSpPr>
          <p:cNvPr name="Group 21" id="21"/>
          <p:cNvGrpSpPr/>
          <p:nvPr/>
        </p:nvGrpSpPr>
        <p:grpSpPr>
          <a:xfrm rot="-1649580">
            <a:off x="939626" y="8742411"/>
            <a:ext cx="2258711" cy="1091005"/>
            <a:chOff x="0" y="0"/>
            <a:chExt cx="9420344" cy="4550224"/>
          </a:xfrm>
        </p:grpSpPr>
        <p:sp>
          <p:nvSpPr>
            <p:cNvPr name="Freeform 22" id="22"/>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23" id="23"/>
          <p:cNvSpPr/>
          <p:nvPr/>
        </p:nvSpPr>
        <p:spPr>
          <a:xfrm flipH="false" flipV="false" rot="-1649580">
            <a:off x="2572208" y="7295844"/>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6"/>
            <a:stretch>
              <a:fillRect l="0" t="0" r="0" b="0"/>
            </a:stretch>
          </a:blipFill>
        </p:spPr>
      </p:sp>
      <p:sp>
        <p:nvSpPr>
          <p:cNvPr name="Freeform 24" id="24"/>
          <p:cNvSpPr/>
          <p:nvPr/>
        </p:nvSpPr>
        <p:spPr>
          <a:xfrm flipH="false" flipV="false" rot="-1649580">
            <a:off x="3348958" y="8704023"/>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6"/>
            <a:stretch>
              <a:fillRect l="0" t="0" r="0" b="0"/>
            </a:stretch>
          </a:blipFill>
        </p:spPr>
      </p:sp>
      <p:sp>
        <p:nvSpPr>
          <p:cNvPr name="TextBox 25" id="25"/>
          <p:cNvSpPr txBox="true"/>
          <p:nvPr/>
        </p:nvSpPr>
        <p:spPr>
          <a:xfrm rot="0">
            <a:off x="1423932" y="1960445"/>
            <a:ext cx="16559313" cy="2732024"/>
          </a:xfrm>
          <a:prstGeom prst="rect">
            <a:avLst/>
          </a:prstGeom>
        </p:spPr>
        <p:txBody>
          <a:bodyPr anchor="t" rtlCol="false" tIns="0" lIns="0" bIns="0" rIns="0">
            <a:spAutoFit/>
          </a:bodyPr>
          <a:lstStyle/>
          <a:p>
            <a:pPr marL="734053" indent="-367026" lvl="1">
              <a:lnSpc>
                <a:spcPts val="4317"/>
              </a:lnSpc>
              <a:buFont typeface="Arial"/>
              <a:buChar char="•"/>
            </a:pPr>
            <a:r>
              <a:rPr lang="en-US" sz="3399">
                <a:solidFill>
                  <a:srgbClr val="000000"/>
                </a:solidFill>
                <a:latin typeface="Arimo"/>
              </a:rPr>
              <a:t>Programming Language: Use C for the core logic and functionality.</a:t>
            </a:r>
          </a:p>
          <a:p>
            <a:pPr>
              <a:lnSpc>
                <a:spcPts val="4317"/>
              </a:lnSpc>
            </a:pPr>
          </a:p>
          <a:p>
            <a:pPr marL="734053" indent="-367026" lvl="1">
              <a:lnSpc>
                <a:spcPts val="4317"/>
              </a:lnSpc>
              <a:buFont typeface="Arial"/>
              <a:buChar char="•"/>
            </a:pPr>
            <a:r>
              <a:rPr lang="en-US" sz="3399">
                <a:solidFill>
                  <a:srgbClr val="000000"/>
                </a:solidFill>
                <a:latin typeface="Arimo"/>
              </a:rPr>
              <a:t>PostgreSQL for Database</a:t>
            </a:r>
          </a:p>
          <a:p>
            <a:pPr>
              <a:lnSpc>
                <a:spcPts val="4317"/>
              </a:lnSpc>
            </a:pPr>
          </a:p>
          <a:p>
            <a:pPr>
              <a:lnSpc>
                <a:spcPts val="4317"/>
              </a:lnSpc>
            </a:pPr>
          </a:p>
        </p:txBody>
      </p:sp>
      <p:sp>
        <p:nvSpPr>
          <p:cNvPr name="Freeform 26" id="26"/>
          <p:cNvSpPr/>
          <p:nvPr/>
        </p:nvSpPr>
        <p:spPr>
          <a:xfrm flipH="false" flipV="false" rot="0">
            <a:off x="6921860" y="6653595"/>
            <a:ext cx="2524024" cy="2789639"/>
          </a:xfrm>
          <a:custGeom>
            <a:avLst/>
            <a:gdLst/>
            <a:ahLst/>
            <a:cxnLst/>
            <a:rect r="r" b="b" t="t" l="l"/>
            <a:pathLst>
              <a:path h="2789639" w="2524024">
                <a:moveTo>
                  <a:pt x="0" y="0"/>
                </a:moveTo>
                <a:lnTo>
                  <a:pt x="2524024" y="0"/>
                </a:lnTo>
                <a:lnTo>
                  <a:pt x="2524024" y="2789639"/>
                </a:lnTo>
                <a:lnTo>
                  <a:pt x="0" y="2789639"/>
                </a:lnTo>
                <a:lnTo>
                  <a:pt x="0" y="0"/>
                </a:lnTo>
                <a:close/>
              </a:path>
            </a:pathLst>
          </a:custGeom>
          <a:blipFill>
            <a:blip r:embed="rId7"/>
            <a:stretch>
              <a:fillRect l="0" t="0" r="0" b="0"/>
            </a:stretch>
          </a:blipFill>
        </p:spPr>
      </p:sp>
      <p:sp>
        <p:nvSpPr>
          <p:cNvPr name="Freeform 27" id="27"/>
          <p:cNvSpPr/>
          <p:nvPr/>
        </p:nvSpPr>
        <p:spPr>
          <a:xfrm flipH="false" flipV="false" rot="0">
            <a:off x="11826409" y="6791508"/>
            <a:ext cx="2752396" cy="2838408"/>
          </a:xfrm>
          <a:custGeom>
            <a:avLst/>
            <a:gdLst/>
            <a:ahLst/>
            <a:cxnLst/>
            <a:rect r="r" b="b" t="t" l="l"/>
            <a:pathLst>
              <a:path h="2838408" w="2752396">
                <a:moveTo>
                  <a:pt x="0" y="0"/>
                </a:moveTo>
                <a:lnTo>
                  <a:pt x="2752395" y="0"/>
                </a:lnTo>
                <a:lnTo>
                  <a:pt x="2752395" y="2838408"/>
                </a:lnTo>
                <a:lnTo>
                  <a:pt x="0" y="2838408"/>
                </a:lnTo>
                <a:lnTo>
                  <a:pt x="0" y="0"/>
                </a:lnTo>
                <a:close/>
              </a:path>
            </a:pathLst>
          </a:custGeom>
          <a:blipFill>
            <a:blip r:embed="rId8"/>
            <a:stretch>
              <a:fillRect l="0" t="0" r="0" b="0"/>
            </a:stretch>
          </a:blipFill>
        </p:spPr>
      </p:sp>
      <p:sp>
        <p:nvSpPr>
          <p:cNvPr name="TextBox 28" id="28"/>
          <p:cNvSpPr txBox="true"/>
          <p:nvPr/>
        </p:nvSpPr>
        <p:spPr>
          <a:xfrm rot="-1649580">
            <a:off x="-194797" y="8153109"/>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9" id="29"/>
          <p:cNvSpPr txBox="true"/>
          <p:nvPr/>
        </p:nvSpPr>
        <p:spPr>
          <a:xfrm rot="-1649580">
            <a:off x="1078163" y="8949458"/>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30" id="30"/>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4. PLATFORM/TOOLS</a:t>
            </a:r>
          </a:p>
        </p:txBody>
      </p:sp>
      <p:sp>
        <p:nvSpPr>
          <p:cNvPr name="TextBox 31" id="31"/>
          <p:cNvSpPr txBox="true"/>
          <p:nvPr/>
        </p:nvSpPr>
        <p:spPr>
          <a:xfrm rot="0">
            <a:off x="16763963" y="8708697"/>
            <a:ext cx="990674"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912365" y="6649008"/>
            <a:ext cx="4672595" cy="8304935"/>
          </a:xfrm>
          <a:custGeom>
            <a:avLst/>
            <a:gdLst/>
            <a:ahLst/>
            <a:cxnLst/>
            <a:rect r="r" b="b" t="t" l="l"/>
            <a:pathLst>
              <a:path h="8304935" w="467259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108635" y="8089898"/>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198312" y="7816271"/>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367179" y="8517376"/>
            <a:ext cx="2258711" cy="670146"/>
            <a:chOff x="0" y="0"/>
            <a:chExt cx="9420344" cy="2794960"/>
          </a:xfrm>
        </p:grpSpPr>
        <p:sp>
          <p:nvSpPr>
            <p:cNvPr name="Freeform 16" id="16"/>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7" id="17"/>
          <p:cNvGrpSpPr/>
          <p:nvPr/>
        </p:nvGrpSpPr>
        <p:grpSpPr>
          <a:xfrm rot="-1649580">
            <a:off x="277870" y="9546445"/>
            <a:ext cx="2258711" cy="1091005"/>
            <a:chOff x="0" y="0"/>
            <a:chExt cx="9420344" cy="4550224"/>
          </a:xfrm>
        </p:grpSpPr>
        <p:sp>
          <p:nvSpPr>
            <p:cNvPr name="Freeform 18" id="18"/>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19" id="19"/>
          <p:cNvSpPr/>
          <p:nvPr/>
        </p:nvSpPr>
        <p:spPr>
          <a:xfrm flipH="false" flipV="false" rot="-1649580">
            <a:off x="1910452" y="8099879"/>
            <a:ext cx="402403" cy="402403"/>
          </a:xfrm>
          <a:custGeom>
            <a:avLst/>
            <a:gdLst/>
            <a:ahLst/>
            <a:cxnLst/>
            <a:rect r="r" b="b" t="t" l="l"/>
            <a:pathLst>
              <a:path h="402403" w="402403">
                <a:moveTo>
                  <a:pt x="0" y="0"/>
                </a:moveTo>
                <a:lnTo>
                  <a:pt x="402403" y="0"/>
                </a:lnTo>
                <a:lnTo>
                  <a:pt x="402403" y="402402"/>
                </a:lnTo>
                <a:lnTo>
                  <a:pt x="0" y="402402"/>
                </a:lnTo>
                <a:lnTo>
                  <a:pt x="0" y="0"/>
                </a:lnTo>
                <a:close/>
              </a:path>
            </a:pathLst>
          </a:custGeom>
          <a:blipFill>
            <a:blip r:embed="rId4"/>
            <a:stretch>
              <a:fillRect l="0" t="0" r="0" b="0"/>
            </a:stretch>
          </a:blipFill>
        </p:spPr>
      </p:sp>
      <p:sp>
        <p:nvSpPr>
          <p:cNvPr name="Freeform 20" id="20"/>
          <p:cNvSpPr/>
          <p:nvPr/>
        </p:nvSpPr>
        <p:spPr>
          <a:xfrm flipH="false" flipV="false" rot="-1649580">
            <a:off x="2687202" y="9508058"/>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4"/>
            <a:stretch>
              <a:fillRect l="0" t="0" r="0" b="0"/>
            </a:stretch>
          </a:blipFill>
        </p:spPr>
      </p:sp>
      <p:sp>
        <p:nvSpPr>
          <p:cNvPr name="TextBox 21" id="21"/>
          <p:cNvSpPr txBox="true"/>
          <p:nvPr/>
        </p:nvSpPr>
        <p:spPr>
          <a:xfrm rot="0">
            <a:off x="1423932" y="1960445"/>
            <a:ext cx="16559313" cy="4360799"/>
          </a:xfrm>
          <a:prstGeom prst="rect">
            <a:avLst/>
          </a:prstGeom>
        </p:spPr>
        <p:txBody>
          <a:bodyPr anchor="t" rtlCol="false" tIns="0" lIns="0" bIns="0" rIns="0">
            <a:spAutoFit/>
          </a:bodyPr>
          <a:lstStyle/>
          <a:p>
            <a:pPr marL="734053" indent="-367026" lvl="1">
              <a:lnSpc>
                <a:spcPts val="4317"/>
              </a:lnSpc>
              <a:buFont typeface="Arial"/>
              <a:buChar char="•"/>
            </a:pPr>
            <a:r>
              <a:rPr lang="en-US" sz="3399">
                <a:solidFill>
                  <a:srgbClr val="000000"/>
                </a:solidFill>
                <a:latin typeface="Arimo"/>
              </a:rPr>
              <a:t>TCP protocol: TCP is used to reduce data loss.</a:t>
            </a:r>
          </a:p>
          <a:p>
            <a:pPr>
              <a:lnSpc>
                <a:spcPts val="4317"/>
              </a:lnSpc>
            </a:pPr>
          </a:p>
          <a:p>
            <a:pPr marL="734053" indent="-367026" lvl="1">
              <a:lnSpc>
                <a:spcPts val="4317"/>
              </a:lnSpc>
              <a:buFont typeface="Arial"/>
              <a:buChar char="•"/>
            </a:pPr>
            <a:r>
              <a:rPr lang="en-US" sz="3399">
                <a:solidFill>
                  <a:srgbClr val="000000"/>
                </a:solidFill>
                <a:latin typeface="Arimo"/>
              </a:rPr>
              <a:t>Multithreading: to efficiently manage multiple chat rooms and users. </a:t>
            </a:r>
          </a:p>
          <a:p>
            <a:pPr>
              <a:lnSpc>
                <a:spcPts val="4317"/>
              </a:lnSpc>
            </a:pPr>
          </a:p>
          <a:p>
            <a:pPr marL="734053" indent="-367026" lvl="1">
              <a:lnSpc>
                <a:spcPts val="4317"/>
              </a:lnSpc>
              <a:buFont typeface="Arial"/>
              <a:buChar char="•"/>
            </a:pPr>
            <a:r>
              <a:rPr lang="en-US" sz="3399">
                <a:solidFill>
                  <a:srgbClr val="000000"/>
                </a:solidFill>
                <a:latin typeface="Arimo"/>
              </a:rPr>
              <a:t>Non-blocking IO: for sending and receiving messages in real-time, ensuring that the server can efficiently handle a large number of concurrent message transmissions without blocking on I/O operations.</a:t>
            </a:r>
          </a:p>
          <a:p>
            <a:pPr>
              <a:lnSpc>
                <a:spcPts val="4317"/>
              </a:lnSpc>
            </a:pPr>
          </a:p>
        </p:txBody>
      </p:sp>
      <p:sp>
        <p:nvSpPr>
          <p:cNvPr name="TextBox 22" id="22"/>
          <p:cNvSpPr txBox="true"/>
          <p:nvPr/>
        </p:nvSpPr>
        <p:spPr>
          <a:xfrm rot="-1649580">
            <a:off x="-856553" y="8957143"/>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3" id="23"/>
          <p:cNvSpPr txBox="true"/>
          <p:nvPr/>
        </p:nvSpPr>
        <p:spPr>
          <a:xfrm rot="-1649580">
            <a:off x="416407" y="9753493"/>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4" id="2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5. APPLICATION PROTOCOL</a:t>
            </a:r>
          </a:p>
        </p:txBody>
      </p:sp>
      <p:sp>
        <p:nvSpPr>
          <p:cNvPr name="Freeform 25" id="25"/>
          <p:cNvSpPr/>
          <p:nvPr/>
        </p:nvSpPr>
        <p:spPr>
          <a:xfrm flipH="false" flipV="false" rot="0">
            <a:off x="11019986" y="5776893"/>
            <a:ext cx="5034802" cy="4220548"/>
          </a:xfrm>
          <a:custGeom>
            <a:avLst/>
            <a:gdLst/>
            <a:ahLst/>
            <a:cxnLst/>
            <a:rect r="r" b="b" t="t" l="l"/>
            <a:pathLst>
              <a:path h="4220548" w="5034802">
                <a:moveTo>
                  <a:pt x="0" y="0"/>
                </a:moveTo>
                <a:lnTo>
                  <a:pt x="5034802" y="0"/>
                </a:lnTo>
                <a:lnTo>
                  <a:pt x="5034802" y="4220548"/>
                </a:lnTo>
                <a:lnTo>
                  <a:pt x="0" y="4220548"/>
                </a:lnTo>
                <a:lnTo>
                  <a:pt x="0" y="0"/>
                </a:lnTo>
                <a:close/>
              </a:path>
            </a:pathLst>
          </a:custGeom>
          <a:blipFill>
            <a:blip r:embed="rId5"/>
            <a:stretch>
              <a:fillRect l="0" t="0" r="0" b="0"/>
            </a:stretch>
          </a:blipFill>
        </p:spPr>
      </p:sp>
      <p:sp>
        <p:nvSpPr>
          <p:cNvPr name="TextBox 26" id="26"/>
          <p:cNvSpPr txBox="true"/>
          <p:nvPr/>
        </p:nvSpPr>
        <p:spPr>
          <a:xfrm rot="0">
            <a:off x="16720282" y="8708697"/>
            <a:ext cx="1078037"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912365" y="6649008"/>
            <a:ext cx="4672595" cy="8304935"/>
          </a:xfrm>
          <a:custGeom>
            <a:avLst/>
            <a:gdLst/>
            <a:ahLst/>
            <a:cxnLst/>
            <a:rect r="r" b="b" t="t" l="l"/>
            <a:pathLst>
              <a:path h="8304935" w="467259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108635" y="8089898"/>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198312" y="7816271"/>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367179" y="8517376"/>
            <a:ext cx="2258711" cy="670146"/>
            <a:chOff x="0" y="0"/>
            <a:chExt cx="9420344" cy="2794960"/>
          </a:xfrm>
        </p:grpSpPr>
        <p:sp>
          <p:nvSpPr>
            <p:cNvPr name="Freeform 16" id="16"/>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7" id="17"/>
          <p:cNvGrpSpPr/>
          <p:nvPr/>
        </p:nvGrpSpPr>
        <p:grpSpPr>
          <a:xfrm rot="-1649580">
            <a:off x="277870" y="9546445"/>
            <a:ext cx="2258711" cy="1091005"/>
            <a:chOff x="0" y="0"/>
            <a:chExt cx="9420344" cy="4550224"/>
          </a:xfrm>
        </p:grpSpPr>
        <p:sp>
          <p:nvSpPr>
            <p:cNvPr name="Freeform 18" id="18"/>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19" id="19"/>
          <p:cNvSpPr/>
          <p:nvPr/>
        </p:nvSpPr>
        <p:spPr>
          <a:xfrm flipH="false" flipV="false" rot="-1649580">
            <a:off x="1910452" y="8099879"/>
            <a:ext cx="402403" cy="402403"/>
          </a:xfrm>
          <a:custGeom>
            <a:avLst/>
            <a:gdLst/>
            <a:ahLst/>
            <a:cxnLst/>
            <a:rect r="r" b="b" t="t" l="l"/>
            <a:pathLst>
              <a:path h="402403" w="402403">
                <a:moveTo>
                  <a:pt x="0" y="0"/>
                </a:moveTo>
                <a:lnTo>
                  <a:pt x="402403" y="0"/>
                </a:lnTo>
                <a:lnTo>
                  <a:pt x="402403" y="402402"/>
                </a:lnTo>
                <a:lnTo>
                  <a:pt x="0" y="402402"/>
                </a:lnTo>
                <a:lnTo>
                  <a:pt x="0" y="0"/>
                </a:lnTo>
                <a:close/>
              </a:path>
            </a:pathLst>
          </a:custGeom>
          <a:blipFill>
            <a:blip r:embed="rId4"/>
            <a:stretch>
              <a:fillRect l="0" t="0" r="0" b="0"/>
            </a:stretch>
          </a:blipFill>
        </p:spPr>
      </p:sp>
      <p:sp>
        <p:nvSpPr>
          <p:cNvPr name="Freeform 20" id="20"/>
          <p:cNvSpPr/>
          <p:nvPr/>
        </p:nvSpPr>
        <p:spPr>
          <a:xfrm flipH="false" flipV="false" rot="-1649580">
            <a:off x="2687202" y="9508058"/>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4"/>
            <a:stretch>
              <a:fillRect l="0" t="0" r="0" b="0"/>
            </a:stretch>
          </a:blipFill>
        </p:spPr>
      </p:sp>
      <p:sp>
        <p:nvSpPr>
          <p:cNvPr name="TextBox 21" id="21"/>
          <p:cNvSpPr txBox="true"/>
          <p:nvPr/>
        </p:nvSpPr>
        <p:spPr>
          <a:xfrm rot="0">
            <a:off x="1423932" y="1960445"/>
            <a:ext cx="16559313" cy="4360799"/>
          </a:xfrm>
          <a:prstGeom prst="rect">
            <a:avLst/>
          </a:prstGeom>
        </p:spPr>
        <p:txBody>
          <a:bodyPr anchor="t" rtlCol="false" tIns="0" lIns="0" bIns="0" rIns="0">
            <a:spAutoFit/>
          </a:bodyPr>
          <a:lstStyle/>
          <a:p>
            <a:pPr marL="734053" indent="-367026" lvl="1">
              <a:lnSpc>
                <a:spcPts val="4317"/>
              </a:lnSpc>
              <a:buFont typeface="Arial"/>
              <a:buChar char="•"/>
            </a:pPr>
            <a:r>
              <a:rPr lang="en-US" sz="3399">
                <a:solidFill>
                  <a:srgbClr val="000000"/>
                </a:solidFill>
                <a:latin typeface="Arimo"/>
              </a:rPr>
              <a:t>TCP protocol: TCP is used to reduce data loss.</a:t>
            </a:r>
          </a:p>
          <a:p>
            <a:pPr>
              <a:lnSpc>
                <a:spcPts val="4317"/>
              </a:lnSpc>
            </a:pPr>
          </a:p>
          <a:p>
            <a:pPr marL="734053" indent="-367026" lvl="1">
              <a:lnSpc>
                <a:spcPts val="4317"/>
              </a:lnSpc>
              <a:buFont typeface="Arial"/>
              <a:buChar char="•"/>
            </a:pPr>
            <a:r>
              <a:rPr lang="en-US" sz="3399">
                <a:solidFill>
                  <a:srgbClr val="000000"/>
                </a:solidFill>
                <a:latin typeface="Arimo"/>
              </a:rPr>
              <a:t>Multithreading: to efficiently manage multiple chat rooms and users. </a:t>
            </a:r>
          </a:p>
          <a:p>
            <a:pPr>
              <a:lnSpc>
                <a:spcPts val="4317"/>
              </a:lnSpc>
            </a:pPr>
          </a:p>
          <a:p>
            <a:pPr marL="734053" indent="-367026" lvl="1">
              <a:lnSpc>
                <a:spcPts val="4317"/>
              </a:lnSpc>
              <a:buFont typeface="Arial"/>
              <a:buChar char="•"/>
            </a:pPr>
            <a:r>
              <a:rPr lang="en-US" sz="3399">
                <a:solidFill>
                  <a:srgbClr val="000000"/>
                </a:solidFill>
                <a:latin typeface="Arimo"/>
              </a:rPr>
              <a:t>Non-blocking IO: for sending and receiving messages in real-time, ensuring that the server can efficiently handle a large number of concurrent message transmissions without blocking on I/O operations.</a:t>
            </a:r>
          </a:p>
          <a:p>
            <a:pPr>
              <a:lnSpc>
                <a:spcPts val="4317"/>
              </a:lnSpc>
            </a:pPr>
          </a:p>
        </p:txBody>
      </p:sp>
      <p:sp>
        <p:nvSpPr>
          <p:cNvPr name="TextBox 22" id="22"/>
          <p:cNvSpPr txBox="true"/>
          <p:nvPr/>
        </p:nvSpPr>
        <p:spPr>
          <a:xfrm rot="-1649580">
            <a:off x="-856553" y="8957143"/>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3" id="23"/>
          <p:cNvSpPr txBox="true"/>
          <p:nvPr/>
        </p:nvSpPr>
        <p:spPr>
          <a:xfrm rot="-1649580">
            <a:off x="416407" y="9753493"/>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4" id="2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5. APPLICATION PROTOCOL</a:t>
            </a:r>
          </a:p>
        </p:txBody>
      </p:sp>
      <p:graphicFrame>
        <p:nvGraphicFramePr>
          <p:cNvPr name="Table 25" id="25"/>
          <p:cNvGraphicFramePr>
            <a:graphicFrameLocks noGrp="true"/>
          </p:cNvGraphicFramePr>
          <p:nvPr/>
        </p:nvGraphicFramePr>
        <p:xfrm>
          <a:off x="4578296" y="7100190"/>
          <a:ext cx="10397031" cy="1220381"/>
        </p:xfrm>
        <a:graphic>
          <a:graphicData uri="http://schemas.openxmlformats.org/drawingml/2006/table">
            <a:tbl>
              <a:tblPr/>
              <a:tblGrid>
                <a:gridCol w="1578937"/>
                <a:gridCol w="1968849"/>
                <a:gridCol w="1582526"/>
                <a:gridCol w="1902048"/>
                <a:gridCol w="1251428"/>
                <a:gridCol w="2113242"/>
              </a:tblGrid>
              <a:tr h="1220381">
                <a:tc>
                  <a:txBody>
                    <a:bodyPr anchor="t" rtlCol="false"/>
                    <a:lstStyle/>
                    <a:p>
                      <a:pPr algn="ctr">
                        <a:lnSpc>
                          <a:spcPts val="2940"/>
                        </a:lnSpc>
                        <a:defRPr/>
                      </a:pPr>
                      <a:r>
                        <a:rPr lang="en-US" sz="2100">
                          <a:solidFill>
                            <a:srgbClr val="000000"/>
                          </a:solidFill>
                          <a:latin typeface="Open Sauce Bold"/>
                        </a:rPr>
                        <a:t>Len1</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(len1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Len2</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(len2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Len3</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Param3</a:t>
                      </a:r>
                      <a:endParaRPr lang="en-US" sz="1100"/>
                    </a:p>
                    <a:p>
                      <a:pPr algn="ctr">
                        <a:lnSpc>
                          <a:spcPts val="2940"/>
                        </a:lnSpc>
                      </a:pPr>
                      <a:r>
                        <a:rPr lang="en-US" sz="2100">
                          <a:solidFill>
                            <a:srgbClr val="000000"/>
                          </a:solidFill>
                          <a:latin typeface="Open Sauce Bold"/>
                        </a:rPr>
                        <a:t>(len3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aphicFrame>
        <p:nvGraphicFramePr>
          <p:cNvPr name="Table 26" id="26"/>
          <p:cNvGraphicFramePr>
            <a:graphicFrameLocks noGrp="true"/>
          </p:cNvGraphicFramePr>
          <p:nvPr/>
        </p:nvGraphicFramePr>
        <p:xfrm>
          <a:off x="4578296" y="7100190"/>
          <a:ext cx="4220238" cy="1220381"/>
        </p:xfrm>
        <a:graphic>
          <a:graphicData uri="http://schemas.openxmlformats.org/drawingml/2006/table">
            <a:tbl>
              <a:tblPr/>
              <a:tblGrid>
                <a:gridCol w="1941566"/>
                <a:gridCol w="2278672"/>
              </a:tblGrid>
              <a:tr h="1220381">
                <a:tc>
                  <a:txBody>
                    <a:bodyPr anchor="t" rtlCol="false"/>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aphicFrame>
        <p:nvGraphicFramePr>
          <p:cNvPr name="Table 27" id="27"/>
          <p:cNvGraphicFramePr>
            <a:graphicFrameLocks noGrp="true"/>
          </p:cNvGraphicFramePr>
          <p:nvPr/>
        </p:nvGraphicFramePr>
        <p:xfrm>
          <a:off x="8798534" y="7100190"/>
          <a:ext cx="6176793" cy="1220381"/>
        </p:xfrm>
        <a:graphic>
          <a:graphicData uri="http://schemas.openxmlformats.org/drawingml/2006/table">
            <a:tbl>
              <a:tblPr/>
              <a:tblGrid>
                <a:gridCol w="6176793"/>
              </a:tblGrid>
              <a:tr h="1220381">
                <a:tc>
                  <a:txBody>
                    <a:bodyPr anchor="t" rtlCol="false"/>
                    <a:lstStyle/>
                    <a:p>
                      <a:pPr algn="ctr">
                        <a:lnSpc>
                          <a:spcPts val="2940"/>
                        </a:lnSpc>
                        <a:defRPr/>
                      </a:pPr>
                      <a:r>
                        <a:rPr lang="en-US" sz="2100">
                          <a:solidFill>
                            <a:srgbClr val="000000"/>
                          </a:solidFill>
                          <a:latin typeface="Open Sauce Bold"/>
                        </a:rPr>
                        <a:t>Payload</a:t>
                      </a:r>
                      <a:endParaRPr lang="en-US" sz="1100"/>
                    </a:p>
                    <a:p>
                      <a:pPr algn="ctr">
                        <a:lnSpc>
                          <a:spcPts val="2940"/>
                        </a:lnSpc>
                      </a:pPr>
                      <a:r>
                        <a:rPr lang="en-US" sz="2100">
                          <a:solidFill>
                            <a:srgbClr val="000000"/>
                          </a:solidFill>
                          <a:latin typeface="Open Sauce Bold"/>
                        </a:rPr>
                        <a:t>(variable length)</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28" id="28"/>
          <p:cNvSpPr txBox="true"/>
          <p:nvPr/>
        </p:nvSpPr>
        <p:spPr>
          <a:xfrm rot="0">
            <a:off x="16759275" y="8708697"/>
            <a:ext cx="1000051"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15.</a:t>
            </a:r>
          </a:p>
        </p:txBody>
      </p:sp>
      <p:sp>
        <p:nvSpPr>
          <p:cNvPr name="TextBox 29" id="29"/>
          <p:cNvSpPr txBox="true"/>
          <p:nvPr/>
        </p:nvSpPr>
        <p:spPr>
          <a:xfrm rot="0">
            <a:off x="2414234" y="6273619"/>
            <a:ext cx="16559313"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The following is the general form of our application protocol: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912365" y="6649008"/>
            <a:ext cx="4672595" cy="8304935"/>
          </a:xfrm>
          <a:custGeom>
            <a:avLst/>
            <a:gdLst/>
            <a:ahLst/>
            <a:cxnLst/>
            <a:rect r="r" b="b" t="t" l="l"/>
            <a:pathLst>
              <a:path h="8304935" w="467259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108635" y="8089898"/>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198312" y="7816271"/>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367179" y="8517376"/>
            <a:ext cx="2258711" cy="670146"/>
            <a:chOff x="0" y="0"/>
            <a:chExt cx="9420344" cy="2794960"/>
          </a:xfrm>
        </p:grpSpPr>
        <p:sp>
          <p:nvSpPr>
            <p:cNvPr name="Freeform 16" id="16"/>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7" id="17"/>
          <p:cNvGrpSpPr/>
          <p:nvPr/>
        </p:nvGrpSpPr>
        <p:grpSpPr>
          <a:xfrm rot="-1649580">
            <a:off x="277870" y="9546445"/>
            <a:ext cx="2258711" cy="1091005"/>
            <a:chOff x="0" y="0"/>
            <a:chExt cx="9420344" cy="4550224"/>
          </a:xfrm>
        </p:grpSpPr>
        <p:sp>
          <p:nvSpPr>
            <p:cNvPr name="Freeform 18" id="18"/>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19" id="19"/>
          <p:cNvSpPr/>
          <p:nvPr/>
        </p:nvSpPr>
        <p:spPr>
          <a:xfrm flipH="false" flipV="false" rot="-1649580">
            <a:off x="1910452" y="8099879"/>
            <a:ext cx="402403" cy="402403"/>
          </a:xfrm>
          <a:custGeom>
            <a:avLst/>
            <a:gdLst/>
            <a:ahLst/>
            <a:cxnLst/>
            <a:rect r="r" b="b" t="t" l="l"/>
            <a:pathLst>
              <a:path h="402403" w="402403">
                <a:moveTo>
                  <a:pt x="0" y="0"/>
                </a:moveTo>
                <a:lnTo>
                  <a:pt x="402403" y="0"/>
                </a:lnTo>
                <a:lnTo>
                  <a:pt x="402403" y="402402"/>
                </a:lnTo>
                <a:lnTo>
                  <a:pt x="0" y="402402"/>
                </a:lnTo>
                <a:lnTo>
                  <a:pt x="0" y="0"/>
                </a:lnTo>
                <a:close/>
              </a:path>
            </a:pathLst>
          </a:custGeom>
          <a:blipFill>
            <a:blip r:embed="rId4"/>
            <a:stretch>
              <a:fillRect l="0" t="0" r="0" b="0"/>
            </a:stretch>
          </a:blipFill>
        </p:spPr>
      </p:sp>
      <p:sp>
        <p:nvSpPr>
          <p:cNvPr name="Freeform 20" id="20"/>
          <p:cNvSpPr/>
          <p:nvPr/>
        </p:nvSpPr>
        <p:spPr>
          <a:xfrm flipH="false" flipV="false" rot="-1649580">
            <a:off x="2687202" y="9508058"/>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4"/>
            <a:stretch>
              <a:fillRect l="0" t="0" r="0" b="0"/>
            </a:stretch>
          </a:blipFill>
        </p:spPr>
      </p:sp>
      <p:sp>
        <p:nvSpPr>
          <p:cNvPr name="TextBox 21" id="21"/>
          <p:cNvSpPr txBox="true"/>
          <p:nvPr/>
        </p:nvSpPr>
        <p:spPr>
          <a:xfrm rot="0">
            <a:off x="1423932" y="1960445"/>
            <a:ext cx="16559313" cy="4360799"/>
          </a:xfrm>
          <a:prstGeom prst="rect">
            <a:avLst/>
          </a:prstGeom>
        </p:spPr>
        <p:txBody>
          <a:bodyPr anchor="t" rtlCol="false" tIns="0" lIns="0" bIns="0" rIns="0">
            <a:spAutoFit/>
          </a:bodyPr>
          <a:lstStyle/>
          <a:p>
            <a:pPr marL="734053" indent="-367026" lvl="1">
              <a:lnSpc>
                <a:spcPts val="4317"/>
              </a:lnSpc>
              <a:buFont typeface="Arial"/>
              <a:buChar char="•"/>
            </a:pPr>
            <a:r>
              <a:rPr lang="en-US" sz="3399">
                <a:solidFill>
                  <a:srgbClr val="000000"/>
                </a:solidFill>
                <a:latin typeface="Arimo"/>
              </a:rPr>
              <a:t>TCP protocol: TCP is used to reduce data loss.</a:t>
            </a:r>
          </a:p>
          <a:p>
            <a:pPr>
              <a:lnSpc>
                <a:spcPts val="4317"/>
              </a:lnSpc>
            </a:pPr>
          </a:p>
          <a:p>
            <a:pPr marL="734053" indent="-367026" lvl="1">
              <a:lnSpc>
                <a:spcPts val="4317"/>
              </a:lnSpc>
              <a:buFont typeface="Arial"/>
              <a:buChar char="•"/>
            </a:pPr>
            <a:r>
              <a:rPr lang="en-US" sz="3399">
                <a:solidFill>
                  <a:srgbClr val="000000"/>
                </a:solidFill>
                <a:latin typeface="Arimo"/>
              </a:rPr>
              <a:t>Multithreading: to efficiently manage multiple chat rooms and users. </a:t>
            </a:r>
          </a:p>
          <a:p>
            <a:pPr>
              <a:lnSpc>
                <a:spcPts val="4317"/>
              </a:lnSpc>
            </a:pPr>
          </a:p>
          <a:p>
            <a:pPr marL="734053" indent="-367026" lvl="1">
              <a:lnSpc>
                <a:spcPts val="4317"/>
              </a:lnSpc>
              <a:buFont typeface="Arial"/>
              <a:buChar char="•"/>
            </a:pPr>
            <a:r>
              <a:rPr lang="en-US" sz="3399">
                <a:solidFill>
                  <a:srgbClr val="000000"/>
                </a:solidFill>
                <a:latin typeface="Arimo"/>
              </a:rPr>
              <a:t>Non-blocking IO: for sending and receiving messages in real-time, ensuring that the server can efficiently handle a large number of concurrent message transmissions without blocking on I/O operations.</a:t>
            </a:r>
          </a:p>
          <a:p>
            <a:pPr>
              <a:lnSpc>
                <a:spcPts val="4317"/>
              </a:lnSpc>
            </a:pPr>
          </a:p>
        </p:txBody>
      </p:sp>
      <p:sp>
        <p:nvSpPr>
          <p:cNvPr name="TextBox 22" id="22"/>
          <p:cNvSpPr txBox="true"/>
          <p:nvPr/>
        </p:nvSpPr>
        <p:spPr>
          <a:xfrm rot="-1649580">
            <a:off x="-856553" y="8957143"/>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3" id="23"/>
          <p:cNvSpPr txBox="true"/>
          <p:nvPr/>
        </p:nvSpPr>
        <p:spPr>
          <a:xfrm rot="-1649580">
            <a:off x="416407" y="9753493"/>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4" id="2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5. APPLICATION PROTOCOL</a:t>
            </a:r>
          </a:p>
        </p:txBody>
      </p:sp>
      <p:graphicFrame>
        <p:nvGraphicFramePr>
          <p:cNvPr name="Table 25" id="25"/>
          <p:cNvGraphicFramePr>
            <a:graphicFrameLocks noGrp="true"/>
          </p:cNvGraphicFramePr>
          <p:nvPr/>
        </p:nvGraphicFramePr>
        <p:xfrm>
          <a:off x="4578296" y="7100190"/>
          <a:ext cx="10397031" cy="1220381"/>
        </p:xfrm>
        <a:graphic>
          <a:graphicData uri="http://schemas.openxmlformats.org/drawingml/2006/table">
            <a:tbl>
              <a:tblPr/>
              <a:tblGrid>
                <a:gridCol w="1578937"/>
                <a:gridCol w="1968849"/>
                <a:gridCol w="1582526"/>
                <a:gridCol w="1902048"/>
                <a:gridCol w="1251428"/>
                <a:gridCol w="2113242"/>
              </a:tblGrid>
              <a:tr h="1220381">
                <a:tc>
                  <a:txBody>
                    <a:bodyPr anchor="t" rtlCol="false"/>
                    <a:lstStyle/>
                    <a:p>
                      <a:pPr algn="ctr">
                        <a:lnSpc>
                          <a:spcPts val="2940"/>
                        </a:lnSpc>
                        <a:defRPr/>
                      </a:pPr>
                      <a:r>
                        <a:rPr lang="en-US" sz="2100">
                          <a:solidFill>
                            <a:srgbClr val="000000"/>
                          </a:solidFill>
                          <a:latin typeface="Open Sauce Bold"/>
                        </a:rPr>
                        <a:t>Len1</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(len1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Len2</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Param2</a:t>
                      </a:r>
                      <a:endParaRPr lang="en-US" sz="1100"/>
                    </a:p>
                    <a:p>
                      <a:pPr algn="ctr">
                        <a:lnSpc>
                          <a:spcPts val="2940"/>
                        </a:lnSpc>
                      </a:pPr>
                      <a:r>
                        <a:rPr lang="en-US" sz="2100">
                          <a:solidFill>
                            <a:srgbClr val="000000"/>
                          </a:solidFill>
                          <a:latin typeface="Open Sauce Bold"/>
                        </a:rPr>
                        <a:t>(len2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Len3</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Param3</a:t>
                      </a:r>
                      <a:endParaRPr lang="en-US" sz="1100"/>
                    </a:p>
                    <a:p>
                      <a:pPr algn="ctr">
                        <a:lnSpc>
                          <a:spcPts val="2940"/>
                        </a:lnSpc>
                      </a:pPr>
                      <a:r>
                        <a:rPr lang="en-US" sz="2100">
                          <a:solidFill>
                            <a:srgbClr val="000000"/>
                          </a:solidFill>
                          <a:latin typeface="Open Sauce Bold"/>
                        </a:rPr>
                        <a:t>(len3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aphicFrame>
        <p:nvGraphicFramePr>
          <p:cNvPr name="Table 26" id="26"/>
          <p:cNvGraphicFramePr>
            <a:graphicFrameLocks noGrp="true"/>
          </p:cNvGraphicFramePr>
          <p:nvPr/>
        </p:nvGraphicFramePr>
        <p:xfrm>
          <a:off x="4578296" y="8648109"/>
          <a:ext cx="10397031" cy="1220381"/>
        </p:xfrm>
        <a:graphic>
          <a:graphicData uri="http://schemas.openxmlformats.org/drawingml/2006/table">
            <a:tbl>
              <a:tblPr/>
              <a:tblGrid>
                <a:gridCol w="10397031"/>
              </a:tblGrid>
              <a:tr h="1220381">
                <a:tc>
                  <a:txBody>
                    <a:bodyPr anchor="t" rtlCol="false"/>
                    <a:lstStyle/>
                    <a:p>
                      <a:pPr algn="ctr">
                        <a:lnSpc>
                          <a:spcPts val="2940"/>
                        </a:lnSpc>
                        <a:defRPr/>
                      </a:pPr>
                      <a:r>
                        <a:rPr lang="en-US" sz="2100">
                          <a:solidFill>
                            <a:srgbClr val="000000"/>
                          </a:solidFill>
                          <a:latin typeface="Open Sauce Bold"/>
                        </a:rPr>
                        <a:t>Payload</a:t>
                      </a:r>
                      <a:endParaRPr lang="en-US" sz="1100"/>
                    </a:p>
                    <a:p>
                      <a:pPr algn="ctr">
                        <a:lnSpc>
                          <a:spcPts val="2940"/>
                        </a:lnSpc>
                      </a:pPr>
                      <a:r>
                        <a:rPr lang="en-US" sz="2100">
                          <a:solidFill>
                            <a:srgbClr val="000000"/>
                          </a:solidFill>
                          <a:latin typeface="Open Sauce Bold"/>
                        </a:rPr>
                        <a:t>(variable length)</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27" id="27"/>
          <p:cNvSpPr txBox="true"/>
          <p:nvPr/>
        </p:nvSpPr>
        <p:spPr>
          <a:xfrm rot="0">
            <a:off x="16723779" y="8708697"/>
            <a:ext cx="1071042"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16.</a:t>
            </a:r>
          </a:p>
        </p:txBody>
      </p:sp>
      <p:sp>
        <p:nvSpPr>
          <p:cNvPr name="TextBox 28" id="28"/>
          <p:cNvSpPr txBox="true"/>
          <p:nvPr/>
        </p:nvSpPr>
        <p:spPr>
          <a:xfrm rot="0">
            <a:off x="2414234" y="6273619"/>
            <a:ext cx="16559313"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The following is the general form of our application protocol: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912365" y="6649008"/>
            <a:ext cx="4672595" cy="8304935"/>
          </a:xfrm>
          <a:custGeom>
            <a:avLst/>
            <a:gdLst/>
            <a:ahLst/>
            <a:cxnLst/>
            <a:rect r="r" b="b" t="t" l="l"/>
            <a:pathLst>
              <a:path h="8304935" w="467259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108635" y="8089898"/>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198312" y="7816271"/>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367179" y="8517376"/>
            <a:ext cx="2258711" cy="670146"/>
            <a:chOff x="0" y="0"/>
            <a:chExt cx="9420344" cy="2794960"/>
          </a:xfrm>
        </p:grpSpPr>
        <p:sp>
          <p:nvSpPr>
            <p:cNvPr name="Freeform 16" id="16"/>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7" id="17"/>
          <p:cNvGrpSpPr/>
          <p:nvPr/>
        </p:nvGrpSpPr>
        <p:grpSpPr>
          <a:xfrm rot="-1649580">
            <a:off x="277870" y="9546445"/>
            <a:ext cx="2258711" cy="1091005"/>
            <a:chOff x="0" y="0"/>
            <a:chExt cx="9420344" cy="4550224"/>
          </a:xfrm>
        </p:grpSpPr>
        <p:sp>
          <p:nvSpPr>
            <p:cNvPr name="Freeform 18" id="18"/>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19" id="19"/>
          <p:cNvSpPr/>
          <p:nvPr/>
        </p:nvSpPr>
        <p:spPr>
          <a:xfrm flipH="false" flipV="false" rot="-1649580">
            <a:off x="1910452" y="8099879"/>
            <a:ext cx="402403" cy="402403"/>
          </a:xfrm>
          <a:custGeom>
            <a:avLst/>
            <a:gdLst/>
            <a:ahLst/>
            <a:cxnLst/>
            <a:rect r="r" b="b" t="t" l="l"/>
            <a:pathLst>
              <a:path h="402403" w="402403">
                <a:moveTo>
                  <a:pt x="0" y="0"/>
                </a:moveTo>
                <a:lnTo>
                  <a:pt x="402403" y="0"/>
                </a:lnTo>
                <a:lnTo>
                  <a:pt x="402403" y="402402"/>
                </a:lnTo>
                <a:lnTo>
                  <a:pt x="0" y="402402"/>
                </a:lnTo>
                <a:lnTo>
                  <a:pt x="0" y="0"/>
                </a:lnTo>
                <a:close/>
              </a:path>
            </a:pathLst>
          </a:custGeom>
          <a:blipFill>
            <a:blip r:embed="rId4"/>
            <a:stretch>
              <a:fillRect l="0" t="0" r="0" b="0"/>
            </a:stretch>
          </a:blipFill>
        </p:spPr>
      </p:sp>
      <p:sp>
        <p:nvSpPr>
          <p:cNvPr name="Freeform 20" id="20"/>
          <p:cNvSpPr/>
          <p:nvPr/>
        </p:nvSpPr>
        <p:spPr>
          <a:xfrm flipH="false" flipV="false" rot="-1649580">
            <a:off x="2687202" y="9508058"/>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4"/>
            <a:stretch>
              <a:fillRect l="0" t="0" r="0" b="0"/>
            </a:stretch>
          </a:blipFill>
        </p:spPr>
      </p:sp>
      <p:sp>
        <p:nvSpPr>
          <p:cNvPr name="TextBox 21" id="21"/>
          <p:cNvSpPr txBox="true"/>
          <p:nvPr/>
        </p:nvSpPr>
        <p:spPr>
          <a:xfrm rot="0">
            <a:off x="1653477" y="1942552"/>
            <a:ext cx="16559313" cy="640715"/>
          </a:xfrm>
          <a:prstGeom prst="rect">
            <a:avLst/>
          </a:prstGeom>
        </p:spPr>
        <p:txBody>
          <a:bodyPr anchor="t" rtlCol="false" tIns="0" lIns="0" bIns="0" rIns="0">
            <a:spAutoFit/>
          </a:bodyPr>
          <a:lstStyle/>
          <a:p>
            <a:pPr>
              <a:lnSpc>
                <a:spcPts val="5079"/>
              </a:lnSpc>
            </a:pPr>
            <a:r>
              <a:rPr lang="en-US" sz="3999">
                <a:solidFill>
                  <a:srgbClr val="0065C0"/>
                </a:solidFill>
                <a:latin typeface="Arimo Bold"/>
              </a:rPr>
              <a:t>1. Authentication:</a:t>
            </a:r>
          </a:p>
        </p:txBody>
      </p:sp>
      <p:sp>
        <p:nvSpPr>
          <p:cNvPr name="TextBox 22" id="22"/>
          <p:cNvSpPr txBox="true"/>
          <p:nvPr/>
        </p:nvSpPr>
        <p:spPr>
          <a:xfrm rot="-1649580">
            <a:off x="-856553" y="8957143"/>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3" id="23"/>
          <p:cNvSpPr txBox="true"/>
          <p:nvPr/>
        </p:nvSpPr>
        <p:spPr>
          <a:xfrm rot="-1649580">
            <a:off x="416407" y="9753493"/>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4" id="2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5. APPLICATION PROTOCOL</a:t>
            </a:r>
          </a:p>
        </p:txBody>
      </p:sp>
      <p:sp>
        <p:nvSpPr>
          <p:cNvPr name="TextBox 25" id="25"/>
          <p:cNvSpPr txBox="true"/>
          <p:nvPr/>
        </p:nvSpPr>
        <p:spPr>
          <a:xfrm rot="0">
            <a:off x="1653477" y="2793055"/>
            <a:ext cx="16329768" cy="1103249"/>
          </a:xfrm>
          <a:prstGeom prst="rect">
            <a:avLst/>
          </a:prstGeom>
        </p:spPr>
        <p:txBody>
          <a:bodyPr anchor="t" rtlCol="false" tIns="0" lIns="0" bIns="0" rIns="0">
            <a:spAutoFit/>
          </a:bodyPr>
          <a:lstStyle/>
          <a:p>
            <a:pPr>
              <a:lnSpc>
                <a:spcPts val="4317"/>
              </a:lnSpc>
            </a:pPr>
            <a:r>
              <a:rPr lang="en-US" sz="3399">
                <a:solidFill>
                  <a:srgbClr val="000000"/>
                </a:solidFill>
                <a:latin typeface="Arimo"/>
              </a:rPr>
              <a:t>Login: The client sends parameters, including a “username” and “password”, to the server. The server searches the database to authenticate the information.</a:t>
            </a:r>
          </a:p>
        </p:txBody>
      </p:sp>
      <p:graphicFrame>
        <p:nvGraphicFramePr>
          <p:cNvPr name="Table 26" id="26"/>
          <p:cNvGraphicFramePr>
            <a:graphicFrameLocks noGrp="true"/>
          </p:cNvGraphicFramePr>
          <p:nvPr/>
        </p:nvGraphicFramePr>
        <p:xfrm>
          <a:off x="7380003" y="6296604"/>
          <a:ext cx="10196858" cy="1220381"/>
        </p:xfrm>
        <a:graphic>
          <a:graphicData uri="http://schemas.openxmlformats.org/drawingml/2006/table">
            <a:tbl>
              <a:tblPr/>
              <a:tblGrid>
                <a:gridCol w="1579051"/>
                <a:gridCol w="1968991"/>
                <a:gridCol w="1582640"/>
                <a:gridCol w="1902185"/>
                <a:gridCol w="1251519"/>
                <a:gridCol w="1912471"/>
              </a:tblGrid>
              <a:tr h="1220381">
                <a:tc>
                  <a:txBody>
                    <a:bodyPr anchor="t" rtlCol="false"/>
                    <a:lstStyle/>
                    <a:p>
                      <a:pPr algn="ctr">
                        <a:lnSpc>
                          <a:spcPts val="2940"/>
                        </a:lnSpc>
                        <a:defRPr/>
                      </a:pPr>
                      <a:r>
                        <a:rPr lang="en-US" sz="2100">
                          <a:solidFill>
                            <a:srgbClr val="000000"/>
                          </a:solidFill>
                          <a:latin typeface="Open Sauce Bold"/>
                        </a:rPr>
                        <a:t>Len1</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(len1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Len2</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Param2</a:t>
                      </a:r>
                      <a:endParaRPr lang="en-US" sz="1100"/>
                    </a:p>
                    <a:p>
                      <a:pPr algn="ctr">
                        <a:lnSpc>
                          <a:spcPts val="2940"/>
                        </a:lnSpc>
                      </a:pPr>
                      <a:r>
                        <a:rPr lang="en-US" sz="2100">
                          <a:solidFill>
                            <a:srgbClr val="000000"/>
                          </a:solidFill>
                          <a:latin typeface="Open Sauce Bold"/>
                        </a:rPr>
                        <a:t>(len2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Len3</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Param3</a:t>
                      </a:r>
                      <a:endParaRPr lang="en-US" sz="1100"/>
                    </a:p>
                    <a:p>
                      <a:pPr algn="ctr">
                        <a:lnSpc>
                          <a:spcPts val="2940"/>
                        </a:lnSpc>
                      </a:pPr>
                      <a:r>
                        <a:rPr lang="en-US" sz="2100">
                          <a:solidFill>
                            <a:srgbClr val="000000"/>
                          </a:solidFill>
                          <a:latin typeface="Open Sauce Bold"/>
                        </a:rPr>
                        <a:t>(len3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aphicFrame>
        <p:nvGraphicFramePr>
          <p:cNvPr name="Table 27" id="27"/>
          <p:cNvGraphicFramePr>
            <a:graphicFrameLocks noGrp="true"/>
          </p:cNvGraphicFramePr>
          <p:nvPr/>
        </p:nvGraphicFramePr>
        <p:xfrm>
          <a:off x="3159765" y="6296604"/>
          <a:ext cx="4220238" cy="1220381"/>
        </p:xfrm>
        <a:graphic>
          <a:graphicData uri="http://schemas.openxmlformats.org/drawingml/2006/table">
            <a:tbl>
              <a:tblPr/>
              <a:tblGrid>
                <a:gridCol w="1941566"/>
                <a:gridCol w="2278672"/>
              </a:tblGrid>
              <a:tr h="1220381">
                <a:tc>
                  <a:txBody>
                    <a:bodyPr anchor="t" rtlCol="false"/>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28" id="28"/>
          <p:cNvSpPr txBox="true"/>
          <p:nvPr/>
        </p:nvSpPr>
        <p:spPr>
          <a:xfrm rot="0">
            <a:off x="3159765" y="7740756"/>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Client- Server: Op = 0, Func = 1, Parameters: ["username", "password"]</a:t>
            </a:r>
          </a:p>
        </p:txBody>
      </p:sp>
      <p:sp>
        <p:nvSpPr>
          <p:cNvPr name="TextBox 29" id="29"/>
          <p:cNvSpPr txBox="true"/>
          <p:nvPr/>
        </p:nvSpPr>
        <p:spPr>
          <a:xfrm rot="0">
            <a:off x="3159765" y="8508906"/>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Server- Client: Op = 0, Func = 1, return {success, error}</a:t>
            </a:r>
          </a:p>
        </p:txBody>
      </p:sp>
      <p:sp>
        <p:nvSpPr>
          <p:cNvPr name="TextBox 30" id="30"/>
          <p:cNvSpPr txBox="true"/>
          <p:nvPr/>
        </p:nvSpPr>
        <p:spPr>
          <a:xfrm rot="0">
            <a:off x="16786175" y="8708697"/>
            <a:ext cx="946249"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912365" y="6649008"/>
            <a:ext cx="4672595" cy="8304935"/>
          </a:xfrm>
          <a:custGeom>
            <a:avLst/>
            <a:gdLst/>
            <a:ahLst/>
            <a:cxnLst/>
            <a:rect r="r" b="b" t="t" l="l"/>
            <a:pathLst>
              <a:path h="8304935" w="467259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108635" y="8089898"/>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198312" y="7816271"/>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367179" y="8517376"/>
            <a:ext cx="2258711" cy="670146"/>
            <a:chOff x="0" y="0"/>
            <a:chExt cx="9420344" cy="2794960"/>
          </a:xfrm>
        </p:grpSpPr>
        <p:sp>
          <p:nvSpPr>
            <p:cNvPr name="Freeform 16" id="16"/>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7" id="17"/>
          <p:cNvGrpSpPr/>
          <p:nvPr/>
        </p:nvGrpSpPr>
        <p:grpSpPr>
          <a:xfrm rot="-1649580">
            <a:off x="277870" y="9546445"/>
            <a:ext cx="2258711" cy="1091005"/>
            <a:chOff x="0" y="0"/>
            <a:chExt cx="9420344" cy="4550224"/>
          </a:xfrm>
        </p:grpSpPr>
        <p:sp>
          <p:nvSpPr>
            <p:cNvPr name="Freeform 18" id="18"/>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19" id="19"/>
          <p:cNvSpPr/>
          <p:nvPr/>
        </p:nvSpPr>
        <p:spPr>
          <a:xfrm flipH="false" flipV="false" rot="-1649580">
            <a:off x="1910452" y="8099879"/>
            <a:ext cx="402403" cy="402403"/>
          </a:xfrm>
          <a:custGeom>
            <a:avLst/>
            <a:gdLst/>
            <a:ahLst/>
            <a:cxnLst/>
            <a:rect r="r" b="b" t="t" l="l"/>
            <a:pathLst>
              <a:path h="402403" w="402403">
                <a:moveTo>
                  <a:pt x="0" y="0"/>
                </a:moveTo>
                <a:lnTo>
                  <a:pt x="402403" y="0"/>
                </a:lnTo>
                <a:lnTo>
                  <a:pt x="402403" y="402402"/>
                </a:lnTo>
                <a:lnTo>
                  <a:pt x="0" y="402402"/>
                </a:lnTo>
                <a:lnTo>
                  <a:pt x="0" y="0"/>
                </a:lnTo>
                <a:close/>
              </a:path>
            </a:pathLst>
          </a:custGeom>
          <a:blipFill>
            <a:blip r:embed="rId4"/>
            <a:stretch>
              <a:fillRect l="0" t="0" r="0" b="0"/>
            </a:stretch>
          </a:blipFill>
        </p:spPr>
      </p:sp>
      <p:sp>
        <p:nvSpPr>
          <p:cNvPr name="Freeform 20" id="20"/>
          <p:cNvSpPr/>
          <p:nvPr/>
        </p:nvSpPr>
        <p:spPr>
          <a:xfrm flipH="false" flipV="false" rot="-1649580">
            <a:off x="2687202" y="9508058"/>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4"/>
            <a:stretch>
              <a:fillRect l="0" t="0" r="0" b="0"/>
            </a:stretch>
          </a:blipFill>
        </p:spPr>
      </p:sp>
      <p:sp>
        <p:nvSpPr>
          <p:cNvPr name="TextBox 21" id="21"/>
          <p:cNvSpPr txBox="true"/>
          <p:nvPr/>
        </p:nvSpPr>
        <p:spPr>
          <a:xfrm rot="0">
            <a:off x="1653477" y="1942552"/>
            <a:ext cx="16559313" cy="640715"/>
          </a:xfrm>
          <a:prstGeom prst="rect">
            <a:avLst/>
          </a:prstGeom>
        </p:spPr>
        <p:txBody>
          <a:bodyPr anchor="t" rtlCol="false" tIns="0" lIns="0" bIns="0" rIns="0">
            <a:spAutoFit/>
          </a:bodyPr>
          <a:lstStyle/>
          <a:p>
            <a:pPr>
              <a:lnSpc>
                <a:spcPts val="5079"/>
              </a:lnSpc>
            </a:pPr>
            <a:r>
              <a:rPr lang="en-US" sz="3999">
                <a:solidFill>
                  <a:srgbClr val="0065C0"/>
                </a:solidFill>
                <a:latin typeface="Arimo Bold"/>
              </a:rPr>
              <a:t>1. Authentication:</a:t>
            </a:r>
          </a:p>
        </p:txBody>
      </p:sp>
      <p:sp>
        <p:nvSpPr>
          <p:cNvPr name="TextBox 22" id="22"/>
          <p:cNvSpPr txBox="true"/>
          <p:nvPr/>
        </p:nvSpPr>
        <p:spPr>
          <a:xfrm rot="-1649580">
            <a:off x="-856553" y="8957143"/>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3" id="23"/>
          <p:cNvSpPr txBox="true"/>
          <p:nvPr/>
        </p:nvSpPr>
        <p:spPr>
          <a:xfrm rot="-1649580">
            <a:off x="416407" y="9753493"/>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4" id="2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5. APPLICATION PROTOCOL</a:t>
            </a:r>
          </a:p>
        </p:txBody>
      </p:sp>
      <p:sp>
        <p:nvSpPr>
          <p:cNvPr name="TextBox 25" id="25"/>
          <p:cNvSpPr txBox="true"/>
          <p:nvPr/>
        </p:nvSpPr>
        <p:spPr>
          <a:xfrm rot="0">
            <a:off x="1653477" y="2793055"/>
            <a:ext cx="16329768" cy="1646174"/>
          </a:xfrm>
          <a:prstGeom prst="rect">
            <a:avLst/>
          </a:prstGeom>
        </p:spPr>
        <p:txBody>
          <a:bodyPr anchor="t" rtlCol="false" tIns="0" lIns="0" bIns="0" rIns="0">
            <a:spAutoFit/>
          </a:bodyPr>
          <a:lstStyle/>
          <a:p>
            <a:pPr>
              <a:lnSpc>
                <a:spcPts val="4317"/>
              </a:lnSpc>
            </a:pPr>
            <a:r>
              <a:rPr lang="en-US" sz="3399">
                <a:solidFill>
                  <a:srgbClr val="000000"/>
                </a:solidFill>
                <a:latin typeface="Arimo"/>
              </a:rPr>
              <a:t>Get online list: After the login process, if the authentication returns 1 (true), the server records client activities in the log and updates the list of online clients. When a user sends request for the online list, the server sends back the online list.</a:t>
            </a:r>
          </a:p>
        </p:txBody>
      </p:sp>
      <p:graphicFrame>
        <p:nvGraphicFramePr>
          <p:cNvPr name="Table 26" id="26"/>
          <p:cNvGraphicFramePr>
            <a:graphicFrameLocks noGrp="true"/>
          </p:cNvGraphicFramePr>
          <p:nvPr/>
        </p:nvGraphicFramePr>
        <p:xfrm>
          <a:off x="7380003" y="6296604"/>
          <a:ext cx="10196858" cy="1220381"/>
        </p:xfrm>
        <a:graphic>
          <a:graphicData uri="http://schemas.openxmlformats.org/drawingml/2006/table">
            <a:tbl>
              <a:tblPr/>
              <a:tblGrid>
                <a:gridCol w="1579051"/>
                <a:gridCol w="1968991"/>
                <a:gridCol w="1582640"/>
                <a:gridCol w="1902185"/>
                <a:gridCol w="1251519"/>
                <a:gridCol w="1912471"/>
              </a:tblGrid>
              <a:tr h="1220381">
                <a:tc>
                  <a:txBody>
                    <a:bodyPr anchor="t" rtlCol="false"/>
                    <a:lstStyle/>
                    <a:p>
                      <a:pPr algn="ctr">
                        <a:lnSpc>
                          <a:spcPts val="2940"/>
                        </a:lnSpc>
                        <a:defRPr/>
                      </a:pPr>
                      <a:r>
                        <a:rPr lang="en-US" sz="2100">
                          <a:solidFill>
                            <a:srgbClr val="000000"/>
                          </a:solidFill>
                          <a:latin typeface="Open Sauce Bold"/>
                        </a:rPr>
                        <a:t>Len1</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(len1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Len2</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Param2</a:t>
                      </a:r>
                      <a:endParaRPr lang="en-US" sz="1100"/>
                    </a:p>
                    <a:p>
                      <a:pPr algn="ctr">
                        <a:lnSpc>
                          <a:spcPts val="2940"/>
                        </a:lnSpc>
                      </a:pPr>
                      <a:r>
                        <a:rPr lang="en-US" sz="2100">
                          <a:solidFill>
                            <a:srgbClr val="000000"/>
                          </a:solidFill>
                          <a:latin typeface="Open Sauce Bold"/>
                        </a:rPr>
                        <a:t>(len2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Len3</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Param3</a:t>
                      </a:r>
                      <a:endParaRPr lang="en-US" sz="1100"/>
                    </a:p>
                    <a:p>
                      <a:pPr algn="ctr">
                        <a:lnSpc>
                          <a:spcPts val="2940"/>
                        </a:lnSpc>
                      </a:pPr>
                      <a:r>
                        <a:rPr lang="en-US" sz="2100">
                          <a:solidFill>
                            <a:srgbClr val="000000"/>
                          </a:solidFill>
                          <a:latin typeface="Open Sauce Bold"/>
                        </a:rPr>
                        <a:t>(len3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aphicFrame>
        <p:nvGraphicFramePr>
          <p:cNvPr name="Table 27" id="27"/>
          <p:cNvGraphicFramePr>
            <a:graphicFrameLocks noGrp="true"/>
          </p:cNvGraphicFramePr>
          <p:nvPr/>
        </p:nvGraphicFramePr>
        <p:xfrm>
          <a:off x="3159765" y="6296604"/>
          <a:ext cx="4220238" cy="1220381"/>
        </p:xfrm>
        <a:graphic>
          <a:graphicData uri="http://schemas.openxmlformats.org/drawingml/2006/table">
            <a:tbl>
              <a:tblPr/>
              <a:tblGrid>
                <a:gridCol w="1941566"/>
                <a:gridCol w="2278672"/>
              </a:tblGrid>
              <a:tr h="1220381">
                <a:tc>
                  <a:txBody>
                    <a:bodyPr anchor="t" rtlCol="false"/>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28" id="28"/>
          <p:cNvSpPr txBox="true"/>
          <p:nvPr/>
        </p:nvSpPr>
        <p:spPr>
          <a:xfrm rot="0">
            <a:off x="3159765" y="7740756"/>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Client- Server: Op = 0, Func = 0, Parameters: None</a:t>
            </a:r>
          </a:p>
        </p:txBody>
      </p:sp>
      <p:sp>
        <p:nvSpPr>
          <p:cNvPr name="TextBox 29" id="29"/>
          <p:cNvSpPr txBox="true"/>
          <p:nvPr/>
        </p:nvSpPr>
        <p:spPr>
          <a:xfrm rot="0">
            <a:off x="3159765" y="8508906"/>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Server- Client: Op = 0, Func = 0, return Parameter: [”username”]</a:t>
            </a:r>
          </a:p>
        </p:txBody>
      </p:sp>
      <p:sp>
        <p:nvSpPr>
          <p:cNvPr name="TextBox 30" id="30"/>
          <p:cNvSpPr txBox="true"/>
          <p:nvPr/>
        </p:nvSpPr>
        <p:spPr>
          <a:xfrm rot="0">
            <a:off x="16723370" y="8708697"/>
            <a:ext cx="1071860"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912365" y="6649008"/>
            <a:ext cx="4672595" cy="8304935"/>
          </a:xfrm>
          <a:custGeom>
            <a:avLst/>
            <a:gdLst/>
            <a:ahLst/>
            <a:cxnLst/>
            <a:rect r="r" b="b" t="t" l="l"/>
            <a:pathLst>
              <a:path h="8304935" w="467259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108635" y="8089898"/>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198312" y="7816271"/>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367179" y="8517376"/>
            <a:ext cx="2258711" cy="670146"/>
            <a:chOff x="0" y="0"/>
            <a:chExt cx="9420344" cy="2794960"/>
          </a:xfrm>
        </p:grpSpPr>
        <p:sp>
          <p:nvSpPr>
            <p:cNvPr name="Freeform 16" id="16"/>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7" id="17"/>
          <p:cNvGrpSpPr/>
          <p:nvPr/>
        </p:nvGrpSpPr>
        <p:grpSpPr>
          <a:xfrm rot="-1649580">
            <a:off x="277870" y="9546445"/>
            <a:ext cx="2258711" cy="1091005"/>
            <a:chOff x="0" y="0"/>
            <a:chExt cx="9420344" cy="4550224"/>
          </a:xfrm>
        </p:grpSpPr>
        <p:sp>
          <p:nvSpPr>
            <p:cNvPr name="Freeform 18" id="18"/>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19" id="19"/>
          <p:cNvSpPr/>
          <p:nvPr/>
        </p:nvSpPr>
        <p:spPr>
          <a:xfrm flipH="false" flipV="false" rot="-1649580">
            <a:off x="1910452" y="8099879"/>
            <a:ext cx="402403" cy="402403"/>
          </a:xfrm>
          <a:custGeom>
            <a:avLst/>
            <a:gdLst/>
            <a:ahLst/>
            <a:cxnLst/>
            <a:rect r="r" b="b" t="t" l="l"/>
            <a:pathLst>
              <a:path h="402403" w="402403">
                <a:moveTo>
                  <a:pt x="0" y="0"/>
                </a:moveTo>
                <a:lnTo>
                  <a:pt x="402403" y="0"/>
                </a:lnTo>
                <a:lnTo>
                  <a:pt x="402403" y="402402"/>
                </a:lnTo>
                <a:lnTo>
                  <a:pt x="0" y="402402"/>
                </a:lnTo>
                <a:lnTo>
                  <a:pt x="0" y="0"/>
                </a:lnTo>
                <a:close/>
              </a:path>
            </a:pathLst>
          </a:custGeom>
          <a:blipFill>
            <a:blip r:embed="rId4"/>
            <a:stretch>
              <a:fillRect l="0" t="0" r="0" b="0"/>
            </a:stretch>
          </a:blipFill>
        </p:spPr>
      </p:sp>
      <p:sp>
        <p:nvSpPr>
          <p:cNvPr name="Freeform 20" id="20"/>
          <p:cNvSpPr/>
          <p:nvPr/>
        </p:nvSpPr>
        <p:spPr>
          <a:xfrm flipH="false" flipV="false" rot="-1649580">
            <a:off x="2687202" y="9508058"/>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4"/>
            <a:stretch>
              <a:fillRect l="0" t="0" r="0" b="0"/>
            </a:stretch>
          </a:blipFill>
        </p:spPr>
      </p:sp>
      <p:sp>
        <p:nvSpPr>
          <p:cNvPr name="TextBox 21" id="21"/>
          <p:cNvSpPr txBox="true"/>
          <p:nvPr/>
        </p:nvSpPr>
        <p:spPr>
          <a:xfrm rot="0">
            <a:off x="1653477" y="1942552"/>
            <a:ext cx="16559313" cy="640715"/>
          </a:xfrm>
          <a:prstGeom prst="rect">
            <a:avLst/>
          </a:prstGeom>
        </p:spPr>
        <p:txBody>
          <a:bodyPr anchor="t" rtlCol="false" tIns="0" lIns="0" bIns="0" rIns="0">
            <a:spAutoFit/>
          </a:bodyPr>
          <a:lstStyle/>
          <a:p>
            <a:pPr>
              <a:lnSpc>
                <a:spcPts val="5079"/>
              </a:lnSpc>
            </a:pPr>
            <a:r>
              <a:rPr lang="en-US" sz="3999">
                <a:solidFill>
                  <a:srgbClr val="0065C0"/>
                </a:solidFill>
                <a:latin typeface="Arimo Bold"/>
              </a:rPr>
              <a:t>1. Authentication:</a:t>
            </a:r>
          </a:p>
        </p:txBody>
      </p:sp>
      <p:sp>
        <p:nvSpPr>
          <p:cNvPr name="TextBox 22" id="22"/>
          <p:cNvSpPr txBox="true"/>
          <p:nvPr/>
        </p:nvSpPr>
        <p:spPr>
          <a:xfrm rot="-1649580">
            <a:off x="-856553" y="8957143"/>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3" id="23"/>
          <p:cNvSpPr txBox="true"/>
          <p:nvPr/>
        </p:nvSpPr>
        <p:spPr>
          <a:xfrm rot="-1649580">
            <a:off x="416407" y="9753493"/>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4" id="2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5. APPLICATION PROTOCOL</a:t>
            </a:r>
          </a:p>
        </p:txBody>
      </p:sp>
      <p:sp>
        <p:nvSpPr>
          <p:cNvPr name="TextBox 25" id="25"/>
          <p:cNvSpPr txBox="true"/>
          <p:nvPr/>
        </p:nvSpPr>
        <p:spPr>
          <a:xfrm rot="0">
            <a:off x="1653477" y="2793055"/>
            <a:ext cx="16329768" cy="2732024"/>
          </a:xfrm>
          <a:prstGeom prst="rect">
            <a:avLst/>
          </a:prstGeom>
        </p:spPr>
        <p:txBody>
          <a:bodyPr anchor="t" rtlCol="false" tIns="0" lIns="0" bIns="0" rIns="0">
            <a:spAutoFit/>
          </a:bodyPr>
          <a:lstStyle/>
          <a:p>
            <a:pPr>
              <a:lnSpc>
                <a:spcPts val="4317"/>
              </a:lnSpc>
            </a:pPr>
            <a:r>
              <a:rPr lang="en-US" sz="3399">
                <a:solidFill>
                  <a:srgbClr val="000000"/>
                </a:solidFill>
                <a:latin typeface="Arimo"/>
              </a:rPr>
              <a:t>Register: The client sends a desired “username” along with a “password” to the server. The server checks if the username is available. If it is, the server then inserts the information into the database and sends “user_id” back as a confirmation to the client.</a:t>
            </a:r>
          </a:p>
          <a:p>
            <a:pPr>
              <a:lnSpc>
                <a:spcPts val="4317"/>
              </a:lnSpc>
            </a:pPr>
          </a:p>
        </p:txBody>
      </p:sp>
      <p:graphicFrame>
        <p:nvGraphicFramePr>
          <p:cNvPr name="Table 26" id="26"/>
          <p:cNvGraphicFramePr>
            <a:graphicFrameLocks noGrp="true"/>
          </p:cNvGraphicFramePr>
          <p:nvPr/>
        </p:nvGraphicFramePr>
        <p:xfrm>
          <a:off x="7380003" y="6296604"/>
          <a:ext cx="10196858" cy="1220381"/>
        </p:xfrm>
        <a:graphic>
          <a:graphicData uri="http://schemas.openxmlformats.org/drawingml/2006/table">
            <a:tbl>
              <a:tblPr/>
              <a:tblGrid>
                <a:gridCol w="1579051"/>
                <a:gridCol w="1968991"/>
                <a:gridCol w="1582640"/>
                <a:gridCol w="1902185"/>
                <a:gridCol w="1251519"/>
                <a:gridCol w="1912471"/>
              </a:tblGrid>
              <a:tr h="1220381">
                <a:tc>
                  <a:txBody>
                    <a:bodyPr anchor="t" rtlCol="false"/>
                    <a:lstStyle/>
                    <a:p>
                      <a:pPr algn="ctr">
                        <a:lnSpc>
                          <a:spcPts val="2940"/>
                        </a:lnSpc>
                        <a:defRPr/>
                      </a:pPr>
                      <a:r>
                        <a:rPr lang="en-US" sz="2100">
                          <a:solidFill>
                            <a:srgbClr val="000000"/>
                          </a:solidFill>
                          <a:latin typeface="Open Sauce Bold"/>
                        </a:rPr>
                        <a:t>Len1</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(len1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Len2</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Param2</a:t>
                      </a:r>
                      <a:endParaRPr lang="en-US" sz="1100"/>
                    </a:p>
                    <a:p>
                      <a:pPr algn="ctr">
                        <a:lnSpc>
                          <a:spcPts val="2940"/>
                        </a:lnSpc>
                      </a:pPr>
                      <a:r>
                        <a:rPr lang="en-US" sz="2100">
                          <a:solidFill>
                            <a:srgbClr val="000000"/>
                          </a:solidFill>
                          <a:latin typeface="Open Sauce Bold"/>
                        </a:rPr>
                        <a:t>(len2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Len3</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Param3</a:t>
                      </a:r>
                      <a:endParaRPr lang="en-US" sz="1100"/>
                    </a:p>
                    <a:p>
                      <a:pPr algn="ctr">
                        <a:lnSpc>
                          <a:spcPts val="2940"/>
                        </a:lnSpc>
                      </a:pPr>
                      <a:r>
                        <a:rPr lang="en-US" sz="2100">
                          <a:solidFill>
                            <a:srgbClr val="000000"/>
                          </a:solidFill>
                          <a:latin typeface="Open Sauce Bold"/>
                        </a:rPr>
                        <a:t>(len3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aphicFrame>
        <p:nvGraphicFramePr>
          <p:cNvPr name="Table 27" id="27"/>
          <p:cNvGraphicFramePr>
            <a:graphicFrameLocks noGrp="true"/>
          </p:cNvGraphicFramePr>
          <p:nvPr/>
        </p:nvGraphicFramePr>
        <p:xfrm>
          <a:off x="3159765" y="6296604"/>
          <a:ext cx="4220238" cy="1220381"/>
        </p:xfrm>
        <a:graphic>
          <a:graphicData uri="http://schemas.openxmlformats.org/drawingml/2006/table">
            <a:tbl>
              <a:tblPr/>
              <a:tblGrid>
                <a:gridCol w="1941566"/>
                <a:gridCol w="2278672"/>
              </a:tblGrid>
              <a:tr h="1220381">
                <a:tc>
                  <a:txBody>
                    <a:bodyPr anchor="t" rtlCol="false"/>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28" id="28"/>
          <p:cNvSpPr txBox="true"/>
          <p:nvPr/>
        </p:nvSpPr>
        <p:spPr>
          <a:xfrm rot="0">
            <a:off x="3159765" y="7740756"/>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Client- Server: Op = 0, Func = 2, Parameters: ["username", "password"]</a:t>
            </a:r>
          </a:p>
        </p:txBody>
      </p:sp>
      <p:sp>
        <p:nvSpPr>
          <p:cNvPr name="TextBox 29" id="29"/>
          <p:cNvSpPr txBox="true"/>
          <p:nvPr/>
        </p:nvSpPr>
        <p:spPr>
          <a:xfrm rot="0">
            <a:off x="3159765" y="8508906"/>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Server- Client: Op = 0, Func = 2, return Parameter: ["user_id"]</a:t>
            </a:r>
          </a:p>
        </p:txBody>
      </p:sp>
      <p:sp>
        <p:nvSpPr>
          <p:cNvPr name="TextBox 30" id="30"/>
          <p:cNvSpPr txBox="true"/>
          <p:nvPr/>
        </p:nvSpPr>
        <p:spPr>
          <a:xfrm rot="0">
            <a:off x="16725714" y="8708697"/>
            <a:ext cx="1067172"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70475" y="-7690649"/>
            <a:ext cx="1714956" cy="1719108"/>
            <a:chOff x="0" y="0"/>
            <a:chExt cx="2286608" cy="2292144"/>
          </a:xfrm>
        </p:grpSpPr>
        <p:sp>
          <p:nvSpPr>
            <p:cNvPr name="Freeform 3" id="3"/>
            <p:cNvSpPr/>
            <p:nvPr/>
          </p:nvSpPr>
          <p:spPr>
            <a:xfrm flipH="false" flipV="false" rot="0">
              <a:off x="0" y="0"/>
              <a:ext cx="2286508" cy="2292096"/>
            </a:xfrm>
            <a:custGeom>
              <a:avLst/>
              <a:gdLst/>
              <a:ahLst/>
              <a:cxnLst/>
              <a:rect r="r" b="b" t="t" l="l"/>
              <a:pathLst>
                <a:path h="2292096" w="2286508">
                  <a:moveTo>
                    <a:pt x="0" y="1146048"/>
                  </a:moveTo>
                  <a:cubicBezTo>
                    <a:pt x="0" y="513080"/>
                    <a:pt x="511937" y="0"/>
                    <a:pt x="1143254" y="0"/>
                  </a:cubicBezTo>
                  <a:cubicBezTo>
                    <a:pt x="1774571" y="0"/>
                    <a:pt x="2286508" y="513080"/>
                    <a:pt x="2286508" y="1146048"/>
                  </a:cubicBezTo>
                  <a:cubicBezTo>
                    <a:pt x="2286508" y="1779016"/>
                    <a:pt x="1774571" y="2292096"/>
                    <a:pt x="1143254" y="2292096"/>
                  </a:cubicBezTo>
                  <a:cubicBezTo>
                    <a:pt x="511937" y="2292096"/>
                    <a:pt x="0" y="1779016"/>
                    <a:pt x="0" y="1146048"/>
                  </a:cubicBezTo>
                  <a:close/>
                </a:path>
              </a:pathLst>
            </a:custGeom>
            <a:solidFill>
              <a:srgbClr val="7F6000"/>
            </a:solidFill>
          </p:spPr>
        </p:sp>
      </p:grpSp>
      <p:grpSp>
        <p:nvGrpSpPr>
          <p:cNvPr name="Group 4" id="4"/>
          <p:cNvGrpSpPr/>
          <p:nvPr/>
        </p:nvGrpSpPr>
        <p:grpSpPr>
          <a:xfrm rot="0">
            <a:off x="2041485" y="-7603899"/>
            <a:ext cx="1665216" cy="1594958"/>
            <a:chOff x="0" y="0"/>
            <a:chExt cx="2220288" cy="2126610"/>
          </a:xfrm>
        </p:grpSpPr>
        <p:sp>
          <p:nvSpPr>
            <p:cNvPr name="Freeform 5" id="5"/>
            <p:cNvSpPr/>
            <p:nvPr/>
          </p:nvSpPr>
          <p:spPr>
            <a:xfrm flipH="false" flipV="false" rot="0">
              <a:off x="0" y="0"/>
              <a:ext cx="2220214" cy="2126488"/>
            </a:xfrm>
            <a:custGeom>
              <a:avLst/>
              <a:gdLst/>
              <a:ahLst/>
              <a:cxnLst/>
              <a:rect r="r" b="b" t="t" l="l"/>
              <a:pathLst>
                <a:path h="2126488" w="2220214">
                  <a:moveTo>
                    <a:pt x="0" y="1063244"/>
                  </a:moveTo>
                  <a:cubicBezTo>
                    <a:pt x="0" y="475996"/>
                    <a:pt x="497078" y="0"/>
                    <a:pt x="1110107" y="0"/>
                  </a:cubicBezTo>
                  <a:cubicBezTo>
                    <a:pt x="1723136" y="0"/>
                    <a:pt x="2220214" y="475996"/>
                    <a:pt x="2220214" y="1063244"/>
                  </a:cubicBezTo>
                  <a:cubicBezTo>
                    <a:pt x="2220214" y="1650492"/>
                    <a:pt x="1723136" y="2126488"/>
                    <a:pt x="1110107" y="2126488"/>
                  </a:cubicBezTo>
                  <a:cubicBezTo>
                    <a:pt x="497078" y="2126488"/>
                    <a:pt x="0" y="1650492"/>
                    <a:pt x="0" y="1063244"/>
                  </a:cubicBezTo>
                  <a:close/>
                </a:path>
              </a:pathLst>
            </a:custGeom>
            <a:blipFill>
              <a:blip r:embed="rId2"/>
              <a:stretch>
                <a:fillRect l="0" t="-12157" r="-3" b="-12162"/>
              </a:stretch>
            </a:blipFill>
          </p:spPr>
        </p:sp>
      </p:grpSp>
      <p:grpSp>
        <p:nvGrpSpPr>
          <p:cNvPr name="Group 6" id="6"/>
          <p:cNvGrpSpPr/>
          <p:nvPr/>
        </p:nvGrpSpPr>
        <p:grpSpPr>
          <a:xfrm rot="0">
            <a:off x="6076764" y="-12161049"/>
            <a:ext cx="1714956" cy="1719108"/>
            <a:chOff x="0" y="0"/>
            <a:chExt cx="2286608" cy="2292144"/>
          </a:xfrm>
        </p:grpSpPr>
        <p:sp>
          <p:nvSpPr>
            <p:cNvPr name="Freeform 7" id="7"/>
            <p:cNvSpPr/>
            <p:nvPr/>
          </p:nvSpPr>
          <p:spPr>
            <a:xfrm flipH="false" flipV="false" rot="0">
              <a:off x="0" y="0"/>
              <a:ext cx="2286508" cy="2292096"/>
            </a:xfrm>
            <a:custGeom>
              <a:avLst/>
              <a:gdLst/>
              <a:ahLst/>
              <a:cxnLst/>
              <a:rect r="r" b="b" t="t" l="l"/>
              <a:pathLst>
                <a:path h="2292096" w="2286508">
                  <a:moveTo>
                    <a:pt x="0" y="1146048"/>
                  </a:moveTo>
                  <a:cubicBezTo>
                    <a:pt x="0" y="513080"/>
                    <a:pt x="511937" y="0"/>
                    <a:pt x="1143254" y="0"/>
                  </a:cubicBezTo>
                  <a:cubicBezTo>
                    <a:pt x="1774571" y="0"/>
                    <a:pt x="2286508" y="513080"/>
                    <a:pt x="2286508" y="1146048"/>
                  </a:cubicBezTo>
                  <a:cubicBezTo>
                    <a:pt x="2286508" y="1779016"/>
                    <a:pt x="1774571" y="2292096"/>
                    <a:pt x="1143254" y="2292096"/>
                  </a:cubicBezTo>
                  <a:cubicBezTo>
                    <a:pt x="511937" y="2292096"/>
                    <a:pt x="0" y="1779016"/>
                    <a:pt x="0" y="1146048"/>
                  </a:cubicBezTo>
                  <a:close/>
                </a:path>
              </a:pathLst>
            </a:custGeom>
            <a:solidFill>
              <a:srgbClr val="7F6000"/>
            </a:solidFill>
          </p:spPr>
        </p:sp>
      </p:grpSp>
      <p:grpSp>
        <p:nvGrpSpPr>
          <p:cNvPr name="Group 8" id="8"/>
          <p:cNvGrpSpPr/>
          <p:nvPr/>
        </p:nvGrpSpPr>
        <p:grpSpPr>
          <a:xfrm rot="0">
            <a:off x="6147774" y="-12036898"/>
            <a:ext cx="1665216" cy="1594957"/>
            <a:chOff x="0" y="0"/>
            <a:chExt cx="2220288" cy="2126610"/>
          </a:xfrm>
        </p:grpSpPr>
        <p:sp>
          <p:nvSpPr>
            <p:cNvPr name="Freeform 9" id="9"/>
            <p:cNvSpPr/>
            <p:nvPr/>
          </p:nvSpPr>
          <p:spPr>
            <a:xfrm flipH="false" flipV="false" rot="0">
              <a:off x="0" y="0"/>
              <a:ext cx="2220214" cy="2126488"/>
            </a:xfrm>
            <a:custGeom>
              <a:avLst/>
              <a:gdLst/>
              <a:ahLst/>
              <a:cxnLst/>
              <a:rect r="r" b="b" t="t" l="l"/>
              <a:pathLst>
                <a:path h="2126488" w="2220214">
                  <a:moveTo>
                    <a:pt x="0" y="1063244"/>
                  </a:moveTo>
                  <a:cubicBezTo>
                    <a:pt x="0" y="475996"/>
                    <a:pt x="497078" y="0"/>
                    <a:pt x="1110107" y="0"/>
                  </a:cubicBezTo>
                  <a:cubicBezTo>
                    <a:pt x="1723136" y="0"/>
                    <a:pt x="2220214" y="475996"/>
                    <a:pt x="2220214" y="1063244"/>
                  </a:cubicBezTo>
                  <a:cubicBezTo>
                    <a:pt x="2220214" y="1650492"/>
                    <a:pt x="1723136" y="2126488"/>
                    <a:pt x="1110107" y="2126488"/>
                  </a:cubicBezTo>
                  <a:cubicBezTo>
                    <a:pt x="497078" y="2126488"/>
                    <a:pt x="0" y="1650492"/>
                    <a:pt x="0" y="1063244"/>
                  </a:cubicBezTo>
                  <a:close/>
                </a:path>
              </a:pathLst>
            </a:custGeom>
            <a:blipFill>
              <a:blip r:embed="rId3"/>
              <a:stretch>
                <a:fillRect l="0" t="-2202" r="-3" b="-2208"/>
              </a:stretch>
            </a:blipFill>
          </p:spPr>
        </p:sp>
      </p:grpSp>
      <p:grpSp>
        <p:nvGrpSpPr>
          <p:cNvPr name="Group 10" id="10"/>
          <p:cNvGrpSpPr/>
          <p:nvPr/>
        </p:nvGrpSpPr>
        <p:grpSpPr>
          <a:xfrm rot="0">
            <a:off x="9887582" y="-16987192"/>
            <a:ext cx="1714956" cy="1719108"/>
            <a:chOff x="0" y="0"/>
            <a:chExt cx="2286608" cy="2292144"/>
          </a:xfrm>
        </p:grpSpPr>
        <p:sp>
          <p:nvSpPr>
            <p:cNvPr name="Freeform 11" id="11"/>
            <p:cNvSpPr/>
            <p:nvPr/>
          </p:nvSpPr>
          <p:spPr>
            <a:xfrm flipH="false" flipV="false" rot="0">
              <a:off x="0" y="0"/>
              <a:ext cx="2286508" cy="2292096"/>
            </a:xfrm>
            <a:custGeom>
              <a:avLst/>
              <a:gdLst/>
              <a:ahLst/>
              <a:cxnLst/>
              <a:rect r="r" b="b" t="t" l="l"/>
              <a:pathLst>
                <a:path h="2292096" w="2286508">
                  <a:moveTo>
                    <a:pt x="0" y="1146048"/>
                  </a:moveTo>
                  <a:cubicBezTo>
                    <a:pt x="0" y="513080"/>
                    <a:pt x="511937" y="0"/>
                    <a:pt x="1143254" y="0"/>
                  </a:cubicBezTo>
                  <a:cubicBezTo>
                    <a:pt x="1774571" y="0"/>
                    <a:pt x="2286508" y="513080"/>
                    <a:pt x="2286508" y="1146048"/>
                  </a:cubicBezTo>
                  <a:cubicBezTo>
                    <a:pt x="2286508" y="1779016"/>
                    <a:pt x="1774571" y="2292096"/>
                    <a:pt x="1143254" y="2292096"/>
                  </a:cubicBezTo>
                  <a:cubicBezTo>
                    <a:pt x="511937" y="2292096"/>
                    <a:pt x="0" y="1779016"/>
                    <a:pt x="0" y="1146048"/>
                  </a:cubicBezTo>
                  <a:close/>
                </a:path>
              </a:pathLst>
            </a:custGeom>
            <a:solidFill>
              <a:srgbClr val="7F6000"/>
            </a:solidFill>
          </p:spPr>
        </p:sp>
      </p:grpSp>
      <p:grpSp>
        <p:nvGrpSpPr>
          <p:cNvPr name="Group 12" id="12"/>
          <p:cNvGrpSpPr/>
          <p:nvPr/>
        </p:nvGrpSpPr>
        <p:grpSpPr>
          <a:xfrm rot="0">
            <a:off x="9964023" y="-16885450"/>
            <a:ext cx="1665216" cy="1594957"/>
            <a:chOff x="0" y="0"/>
            <a:chExt cx="2220288" cy="2126610"/>
          </a:xfrm>
        </p:grpSpPr>
        <p:sp>
          <p:nvSpPr>
            <p:cNvPr name="Freeform 13" id="13"/>
            <p:cNvSpPr/>
            <p:nvPr/>
          </p:nvSpPr>
          <p:spPr>
            <a:xfrm flipH="false" flipV="false" rot="0">
              <a:off x="0" y="0"/>
              <a:ext cx="2220214" cy="2126488"/>
            </a:xfrm>
            <a:custGeom>
              <a:avLst/>
              <a:gdLst/>
              <a:ahLst/>
              <a:cxnLst/>
              <a:rect r="r" b="b" t="t" l="l"/>
              <a:pathLst>
                <a:path h="2126488" w="2220214">
                  <a:moveTo>
                    <a:pt x="0" y="1063244"/>
                  </a:moveTo>
                  <a:cubicBezTo>
                    <a:pt x="0" y="475996"/>
                    <a:pt x="497078" y="0"/>
                    <a:pt x="1110107" y="0"/>
                  </a:cubicBezTo>
                  <a:cubicBezTo>
                    <a:pt x="1723136" y="0"/>
                    <a:pt x="2220214" y="475996"/>
                    <a:pt x="2220214" y="1063244"/>
                  </a:cubicBezTo>
                  <a:cubicBezTo>
                    <a:pt x="2220214" y="1650492"/>
                    <a:pt x="1723136" y="2126488"/>
                    <a:pt x="1110107" y="2126488"/>
                  </a:cubicBezTo>
                  <a:cubicBezTo>
                    <a:pt x="497078" y="2126488"/>
                    <a:pt x="0" y="1650492"/>
                    <a:pt x="0" y="1063244"/>
                  </a:cubicBezTo>
                  <a:close/>
                </a:path>
              </a:pathLst>
            </a:custGeom>
            <a:blipFill>
              <a:blip r:embed="rId4"/>
              <a:stretch>
                <a:fillRect l="-22888" t="0" r="-22892" b="-5"/>
              </a:stretch>
            </a:blipFill>
          </p:spPr>
        </p:sp>
      </p:grpSp>
      <p:grpSp>
        <p:nvGrpSpPr>
          <p:cNvPr name="Group 14" id="14"/>
          <p:cNvGrpSpPr/>
          <p:nvPr/>
        </p:nvGrpSpPr>
        <p:grpSpPr>
          <a:xfrm rot="0">
            <a:off x="13710002" y="-19956886"/>
            <a:ext cx="1714956" cy="1719108"/>
            <a:chOff x="0" y="0"/>
            <a:chExt cx="2286608" cy="2292144"/>
          </a:xfrm>
        </p:grpSpPr>
        <p:sp>
          <p:nvSpPr>
            <p:cNvPr name="Freeform 15" id="15"/>
            <p:cNvSpPr/>
            <p:nvPr/>
          </p:nvSpPr>
          <p:spPr>
            <a:xfrm flipH="false" flipV="false" rot="0">
              <a:off x="0" y="0"/>
              <a:ext cx="2286508" cy="2292096"/>
            </a:xfrm>
            <a:custGeom>
              <a:avLst/>
              <a:gdLst/>
              <a:ahLst/>
              <a:cxnLst/>
              <a:rect r="r" b="b" t="t" l="l"/>
              <a:pathLst>
                <a:path h="2292096" w="2286508">
                  <a:moveTo>
                    <a:pt x="0" y="1146048"/>
                  </a:moveTo>
                  <a:cubicBezTo>
                    <a:pt x="0" y="513080"/>
                    <a:pt x="511937" y="0"/>
                    <a:pt x="1143254" y="0"/>
                  </a:cubicBezTo>
                  <a:cubicBezTo>
                    <a:pt x="1774571" y="0"/>
                    <a:pt x="2286508" y="513080"/>
                    <a:pt x="2286508" y="1146048"/>
                  </a:cubicBezTo>
                  <a:cubicBezTo>
                    <a:pt x="2286508" y="1779016"/>
                    <a:pt x="1774571" y="2292096"/>
                    <a:pt x="1143254" y="2292096"/>
                  </a:cubicBezTo>
                  <a:cubicBezTo>
                    <a:pt x="511937" y="2292096"/>
                    <a:pt x="0" y="1779016"/>
                    <a:pt x="0" y="1146048"/>
                  </a:cubicBezTo>
                  <a:close/>
                </a:path>
              </a:pathLst>
            </a:custGeom>
            <a:solidFill>
              <a:srgbClr val="7F6000"/>
            </a:solidFill>
          </p:spPr>
        </p:sp>
      </p:grpSp>
      <p:grpSp>
        <p:nvGrpSpPr>
          <p:cNvPr name="Group 16" id="16"/>
          <p:cNvGrpSpPr/>
          <p:nvPr/>
        </p:nvGrpSpPr>
        <p:grpSpPr>
          <a:xfrm rot="0">
            <a:off x="13780272" y="-19810328"/>
            <a:ext cx="1665216" cy="1594957"/>
            <a:chOff x="0" y="0"/>
            <a:chExt cx="2220288" cy="2126610"/>
          </a:xfrm>
        </p:grpSpPr>
        <p:sp>
          <p:nvSpPr>
            <p:cNvPr name="Freeform 17" id="17"/>
            <p:cNvSpPr/>
            <p:nvPr/>
          </p:nvSpPr>
          <p:spPr>
            <a:xfrm flipH="false" flipV="false" rot="0">
              <a:off x="0" y="0"/>
              <a:ext cx="2220214" cy="2126488"/>
            </a:xfrm>
            <a:custGeom>
              <a:avLst/>
              <a:gdLst/>
              <a:ahLst/>
              <a:cxnLst/>
              <a:rect r="r" b="b" t="t" l="l"/>
              <a:pathLst>
                <a:path h="2126488" w="2220214">
                  <a:moveTo>
                    <a:pt x="0" y="1063244"/>
                  </a:moveTo>
                  <a:cubicBezTo>
                    <a:pt x="0" y="475996"/>
                    <a:pt x="497078" y="0"/>
                    <a:pt x="1110107" y="0"/>
                  </a:cubicBezTo>
                  <a:cubicBezTo>
                    <a:pt x="1723136" y="0"/>
                    <a:pt x="2220214" y="475996"/>
                    <a:pt x="2220214" y="1063244"/>
                  </a:cubicBezTo>
                  <a:cubicBezTo>
                    <a:pt x="2220214" y="1650492"/>
                    <a:pt x="1723136" y="2126488"/>
                    <a:pt x="1110107" y="2126488"/>
                  </a:cubicBezTo>
                  <a:cubicBezTo>
                    <a:pt x="497078" y="2126488"/>
                    <a:pt x="0" y="1650492"/>
                    <a:pt x="0" y="1063244"/>
                  </a:cubicBezTo>
                  <a:close/>
                </a:path>
              </a:pathLst>
            </a:custGeom>
            <a:blipFill>
              <a:blip r:embed="rId5"/>
              <a:stretch>
                <a:fillRect l="0" t="-2202" r="-3" b="-2208"/>
              </a:stretch>
            </a:blipFill>
          </p:spPr>
        </p:sp>
      </p:grpSp>
      <p:grpSp>
        <p:nvGrpSpPr>
          <p:cNvPr name="Group 18" id="18"/>
          <p:cNvGrpSpPr/>
          <p:nvPr/>
        </p:nvGrpSpPr>
        <p:grpSpPr>
          <a:xfrm rot="0">
            <a:off x="10046043" y="-1485051"/>
            <a:ext cx="12182584" cy="13149942"/>
            <a:chOff x="0" y="0"/>
            <a:chExt cx="16243446" cy="17533256"/>
          </a:xfrm>
        </p:grpSpPr>
        <p:sp>
          <p:nvSpPr>
            <p:cNvPr name="Freeform 19" id="19"/>
            <p:cNvSpPr/>
            <p:nvPr/>
          </p:nvSpPr>
          <p:spPr>
            <a:xfrm flipH="false" flipV="false" rot="0">
              <a:off x="0" y="0"/>
              <a:ext cx="16243554" cy="17533365"/>
            </a:xfrm>
            <a:custGeom>
              <a:avLst/>
              <a:gdLst/>
              <a:ahLst/>
              <a:cxnLst/>
              <a:rect r="r" b="b" t="t" l="l"/>
              <a:pathLst>
                <a:path h="17533365" w="16243554">
                  <a:moveTo>
                    <a:pt x="0" y="8766683"/>
                  </a:moveTo>
                  <a:cubicBezTo>
                    <a:pt x="0" y="3924935"/>
                    <a:pt x="3636264" y="0"/>
                    <a:pt x="8121777" y="0"/>
                  </a:cubicBezTo>
                  <a:cubicBezTo>
                    <a:pt x="12607290" y="0"/>
                    <a:pt x="16243554" y="3924935"/>
                    <a:pt x="16243554" y="8766683"/>
                  </a:cubicBezTo>
                  <a:cubicBezTo>
                    <a:pt x="16243554" y="13608431"/>
                    <a:pt x="12607290" y="17533365"/>
                    <a:pt x="8121777" y="17533365"/>
                  </a:cubicBezTo>
                  <a:cubicBezTo>
                    <a:pt x="3636264" y="17533365"/>
                    <a:pt x="0" y="13608304"/>
                    <a:pt x="0" y="8766683"/>
                  </a:cubicBezTo>
                  <a:close/>
                </a:path>
              </a:pathLst>
            </a:custGeom>
            <a:solidFill>
              <a:srgbClr val="A7E7FF"/>
            </a:solidFill>
          </p:spPr>
        </p:sp>
      </p:grpSp>
      <p:grpSp>
        <p:nvGrpSpPr>
          <p:cNvPr name="Group 20" id="20"/>
          <p:cNvGrpSpPr/>
          <p:nvPr/>
        </p:nvGrpSpPr>
        <p:grpSpPr>
          <a:xfrm rot="0">
            <a:off x="-3862734" y="-2984184"/>
            <a:ext cx="8475254" cy="9174711"/>
            <a:chOff x="0" y="0"/>
            <a:chExt cx="12383297" cy="13405282"/>
          </a:xfrm>
        </p:grpSpPr>
        <p:sp>
          <p:nvSpPr>
            <p:cNvPr name="Freeform 21" id="21"/>
            <p:cNvSpPr/>
            <p:nvPr/>
          </p:nvSpPr>
          <p:spPr>
            <a:xfrm flipH="false" flipV="false" rot="0">
              <a:off x="0" y="0"/>
              <a:ext cx="12383358" cy="13405205"/>
            </a:xfrm>
            <a:custGeom>
              <a:avLst/>
              <a:gdLst/>
              <a:ahLst/>
              <a:cxnLst/>
              <a:rect r="r" b="b" t="t" l="l"/>
              <a:pathLst>
                <a:path h="13405205" w="12383358">
                  <a:moveTo>
                    <a:pt x="0" y="6702602"/>
                  </a:moveTo>
                  <a:cubicBezTo>
                    <a:pt x="0" y="3000808"/>
                    <a:pt x="2772143" y="0"/>
                    <a:pt x="6191612" y="0"/>
                  </a:cubicBezTo>
                  <a:cubicBezTo>
                    <a:pt x="9611082" y="0"/>
                    <a:pt x="12383358" y="3000808"/>
                    <a:pt x="12383358" y="6702602"/>
                  </a:cubicBezTo>
                  <a:cubicBezTo>
                    <a:pt x="12383358" y="10404397"/>
                    <a:pt x="9611221" y="13405205"/>
                    <a:pt x="6191612" y="13405205"/>
                  </a:cubicBezTo>
                  <a:cubicBezTo>
                    <a:pt x="2772003" y="13405205"/>
                    <a:pt x="0" y="10404395"/>
                    <a:pt x="0" y="6702602"/>
                  </a:cubicBezTo>
                  <a:close/>
                </a:path>
              </a:pathLst>
            </a:custGeom>
            <a:solidFill>
              <a:srgbClr val="A7E7FF"/>
            </a:solidFill>
          </p:spPr>
        </p:sp>
      </p:grpSp>
      <p:sp>
        <p:nvSpPr>
          <p:cNvPr name="Freeform 22" id="22"/>
          <p:cNvSpPr/>
          <p:nvPr/>
        </p:nvSpPr>
        <p:spPr>
          <a:xfrm flipH="false" flipV="false" rot="0">
            <a:off x="2436982" y="1287091"/>
            <a:ext cx="4672595" cy="8304935"/>
          </a:xfrm>
          <a:custGeom>
            <a:avLst/>
            <a:gdLst/>
            <a:ahLst/>
            <a:cxnLst/>
            <a:rect r="r" b="b" t="t" l="l"/>
            <a:pathLst>
              <a:path h="8304935" w="4672595">
                <a:moveTo>
                  <a:pt x="0" y="0"/>
                </a:moveTo>
                <a:lnTo>
                  <a:pt x="4672594" y="0"/>
                </a:lnTo>
                <a:lnTo>
                  <a:pt x="4672594" y="8304935"/>
                </a:lnTo>
                <a:lnTo>
                  <a:pt x="0" y="83049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3" id="23"/>
          <p:cNvGrpSpPr/>
          <p:nvPr/>
        </p:nvGrpSpPr>
        <p:grpSpPr>
          <a:xfrm rot="0">
            <a:off x="4543707" y="2419435"/>
            <a:ext cx="500879" cy="405392"/>
            <a:chOff x="0" y="0"/>
            <a:chExt cx="834840" cy="675688"/>
          </a:xfrm>
        </p:grpSpPr>
        <p:sp>
          <p:nvSpPr>
            <p:cNvPr name="Freeform 24" id="24"/>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25" id="25"/>
          <p:cNvGrpSpPr/>
          <p:nvPr/>
        </p:nvGrpSpPr>
        <p:grpSpPr>
          <a:xfrm rot="0">
            <a:off x="4612520" y="2107035"/>
            <a:ext cx="363253" cy="343553"/>
            <a:chOff x="0" y="0"/>
            <a:chExt cx="605452" cy="572618"/>
          </a:xfrm>
        </p:grpSpPr>
        <p:sp>
          <p:nvSpPr>
            <p:cNvPr name="Freeform 26" id="26"/>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27" id="27"/>
          <p:cNvGrpSpPr/>
          <p:nvPr/>
        </p:nvGrpSpPr>
        <p:grpSpPr>
          <a:xfrm rot="0">
            <a:off x="8327568" y="4198537"/>
            <a:ext cx="6842860" cy="1450472"/>
            <a:chOff x="0" y="0"/>
            <a:chExt cx="9123814" cy="1933962"/>
          </a:xfrm>
        </p:grpSpPr>
        <p:sp>
          <p:nvSpPr>
            <p:cNvPr name="Freeform 28" id="28"/>
            <p:cNvSpPr/>
            <p:nvPr/>
          </p:nvSpPr>
          <p:spPr>
            <a:xfrm flipH="false" flipV="false" rot="0">
              <a:off x="0" y="0"/>
              <a:ext cx="9123807" cy="1933956"/>
            </a:xfrm>
            <a:custGeom>
              <a:avLst/>
              <a:gdLst/>
              <a:ahLst/>
              <a:cxnLst/>
              <a:rect r="r" b="b" t="t" l="l"/>
              <a:pathLst>
                <a:path h="1933956" w="9123807">
                  <a:moveTo>
                    <a:pt x="0" y="322326"/>
                  </a:moveTo>
                  <a:cubicBezTo>
                    <a:pt x="0" y="144272"/>
                    <a:pt x="144272" y="0"/>
                    <a:pt x="322326" y="0"/>
                  </a:cubicBezTo>
                  <a:lnTo>
                    <a:pt x="8801481" y="0"/>
                  </a:lnTo>
                  <a:cubicBezTo>
                    <a:pt x="8979536" y="0"/>
                    <a:pt x="9123807" y="144272"/>
                    <a:pt x="9123807" y="322326"/>
                  </a:cubicBezTo>
                  <a:lnTo>
                    <a:pt x="9123807" y="1611630"/>
                  </a:lnTo>
                  <a:cubicBezTo>
                    <a:pt x="9123807" y="1789684"/>
                    <a:pt x="8979536" y="1933956"/>
                    <a:pt x="8801481" y="1933956"/>
                  </a:cubicBezTo>
                  <a:lnTo>
                    <a:pt x="322326" y="1933956"/>
                  </a:lnTo>
                  <a:cubicBezTo>
                    <a:pt x="144272" y="1933956"/>
                    <a:pt x="0" y="1789684"/>
                    <a:pt x="0" y="1611630"/>
                  </a:cubicBezTo>
                  <a:close/>
                </a:path>
              </a:pathLst>
            </a:custGeom>
            <a:solidFill>
              <a:srgbClr val="4472C4"/>
            </a:solidFill>
          </p:spPr>
        </p:sp>
        <p:sp>
          <p:nvSpPr>
            <p:cNvPr name="TextBox 29" id="29"/>
            <p:cNvSpPr txBox="true"/>
            <p:nvPr/>
          </p:nvSpPr>
          <p:spPr>
            <a:xfrm>
              <a:off x="0" y="-85725"/>
              <a:ext cx="9123814" cy="2019687"/>
            </a:xfrm>
            <a:prstGeom prst="rect">
              <a:avLst/>
            </a:prstGeom>
          </p:spPr>
          <p:txBody>
            <a:bodyPr anchor="ctr" rtlCol="false" tIns="50800" lIns="50800" bIns="50800" rIns="50800"/>
            <a:lstStyle/>
            <a:p>
              <a:pPr algn="ctr">
                <a:lnSpc>
                  <a:spcPts val="5040"/>
                </a:lnSpc>
              </a:pPr>
              <a:r>
                <a:rPr lang="en-US" sz="4200">
                  <a:solidFill>
                    <a:srgbClr val="FFFFFF"/>
                  </a:solidFill>
                  <a:latin typeface="Arial Bold"/>
                </a:rPr>
                <a:t>Chat Application</a:t>
              </a:r>
            </a:p>
          </p:txBody>
        </p:sp>
      </p:grpSp>
      <p:grpSp>
        <p:nvGrpSpPr>
          <p:cNvPr name="Group 30" id="30"/>
          <p:cNvGrpSpPr/>
          <p:nvPr/>
        </p:nvGrpSpPr>
        <p:grpSpPr>
          <a:xfrm rot="0">
            <a:off x="3006319" y="3006926"/>
            <a:ext cx="790131" cy="796444"/>
            <a:chOff x="0" y="0"/>
            <a:chExt cx="1316952" cy="1327474"/>
          </a:xfrm>
        </p:grpSpPr>
        <p:sp>
          <p:nvSpPr>
            <p:cNvPr name="Freeform 31" id="31"/>
            <p:cNvSpPr/>
            <p:nvPr/>
          </p:nvSpPr>
          <p:spPr>
            <a:xfrm flipH="false" flipV="false" rot="0">
              <a:off x="0" y="0"/>
              <a:ext cx="1316990" cy="1327404"/>
            </a:xfrm>
            <a:custGeom>
              <a:avLst/>
              <a:gdLst/>
              <a:ahLst/>
              <a:cxnLst/>
              <a:rect r="r" b="b" t="t" l="l"/>
              <a:pathLst>
                <a:path h="1327404" w="1316990">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8"/>
              <a:stretch>
                <a:fillRect l="-10544" t="0" r="-10544" b="0"/>
              </a:stretch>
            </a:blipFill>
          </p:spPr>
        </p:sp>
      </p:grpSp>
      <p:grpSp>
        <p:nvGrpSpPr>
          <p:cNvPr name="Group 32" id="32"/>
          <p:cNvGrpSpPr/>
          <p:nvPr/>
        </p:nvGrpSpPr>
        <p:grpSpPr>
          <a:xfrm rot="0">
            <a:off x="9547634" y="15703846"/>
            <a:ext cx="7507912" cy="6758608"/>
            <a:chOff x="0" y="0"/>
            <a:chExt cx="10010550" cy="9011478"/>
          </a:xfrm>
        </p:grpSpPr>
        <p:sp>
          <p:nvSpPr>
            <p:cNvPr name="Freeform 33" id="33"/>
            <p:cNvSpPr/>
            <p:nvPr/>
          </p:nvSpPr>
          <p:spPr>
            <a:xfrm flipH="false" flipV="false" rot="0">
              <a:off x="0" y="0"/>
              <a:ext cx="10010521" cy="9011539"/>
            </a:xfrm>
            <a:custGeom>
              <a:avLst/>
              <a:gdLst/>
              <a:ahLst/>
              <a:cxnLst/>
              <a:rect r="r" b="b" t="t" l="l"/>
              <a:pathLst>
                <a:path h="9011539" w="10010521">
                  <a:moveTo>
                    <a:pt x="0" y="626999"/>
                  </a:moveTo>
                  <a:cubicBezTo>
                    <a:pt x="0" y="280670"/>
                    <a:pt x="280670" y="0"/>
                    <a:pt x="626999" y="0"/>
                  </a:cubicBezTo>
                  <a:lnTo>
                    <a:pt x="9383522" y="0"/>
                  </a:lnTo>
                  <a:cubicBezTo>
                    <a:pt x="9729851" y="0"/>
                    <a:pt x="10010521" y="280670"/>
                    <a:pt x="10010521" y="626999"/>
                  </a:cubicBezTo>
                  <a:lnTo>
                    <a:pt x="10010521" y="8384413"/>
                  </a:lnTo>
                  <a:cubicBezTo>
                    <a:pt x="10010521" y="8730742"/>
                    <a:pt x="9729851" y="9011412"/>
                    <a:pt x="9383522" y="9011412"/>
                  </a:cubicBezTo>
                  <a:lnTo>
                    <a:pt x="626999" y="9011412"/>
                  </a:lnTo>
                  <a:cubicBezTo>
                    <a:pt x="280670" y="9011539"/>
                    <a:pt x="0" y="8730742"/>
                    <a:pt x="0" y="8384413"/>
                  </a:cubicBezTo>
                  <a:close/>
                </a:path>
              </a:pathLst>
            </a:custGeom>
            <a:solidFill>
              <a:srgbClr val="9CC2E5"/>
            </a:solidFill>
          </p:spPr>
        </p:sp>
      </p:grpSp>
      <p:grpSp>
        <p:nvGrpSpPr>
          <p:cNvPr name="Group 34" id="34"/>
          <p:cNvGrpSpPr/>
          <p:nvPr/>
        </p:nvGrpSpPr>
        <p:grpSpPr>
          <a:xfrm rot="0">
            <a:off x="747732" y="13444686"/>
            <a:ext cx="7065258" cy="2096220"/>
            <a:chOff x="0" y="0"/>
            <a:chExt cx="9420344" cy="2794960"/>
          </a:xfrm>
        </p:grpSpPr>
        <p:sp>
          <p:nvSpPr>
            <p:cNvPr name="Freeform 35" id="35"/>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0CB5BF"/>
            </a:solidFill>
          </p:spPr>
        </p:sp>
      </p:grpSp>
      <p:grpSp>
        <p:nvGrpSpPr>
          <p:cNvPr name="Group 36" id="36"/>
          <p:cNvGrpSpPr/>
          <p:nvPr/>
        </p:nvGrpSpPr>
        <p:grpSpPr>
          <a:xfrm rot="0">
            <a:off x="1039763" y="13814535"/>
            <a:ext cx="1466656" cy="1345721"/>
            <a:chOff x="0" y="0"/>
            <a:chExt cx="1955541" cy="1794294"/>
          </a:xfrm>
        </p:grpSpPr>
        <p:sp>
          <p:nvSpPr>
            <p:cNvPr name="Freeform 37" id="37"/>
            <p:cNvSpPr/>
            <p:nvPr/>
          </p:nvSpPr>
          <p:spPr>
            <a:xfrm flipH="false" flipV="false" rot="0">
              <a:off x="0" y="0"/>
              <a:ext cx="1955546" cy="1794383"/>
            </a:xfrm>
            <a:custGeom>
              <a:avLst/>
              <a:gdLst/>
              <a:ahLst/>
              <a:cxnLst/>
              <a:rect r="r" b="b" t="t" l="l"/>
              <a:pathLst>
                <a:path h="1794383" w="1955546">
                  <a:moveTo>
                    <a:pt x="0" y="661416"/>
                  </a:moveTo>
                  <a:cubicBezTo>
                    <a:pt x="0" y="296164"/>
                    <a:pt x="296164" y="0"/>
                    <a:pt x="661416" y="0"/>
                  </a:cubicBezTo>
                  <a:lnTo>
                    <a:pt x="1294130" y="0"/>
                  </a:lnTo>
                  <a:cubicBezTo>
                    <a:pt x="1659382" y="0"/>
                    <a:pt x="1955546" y="296164"/>
                    <a:pt x="1955546" y="661416"/>
                  </a:cubicBezTo>
                  <a:lnTo>
                    <a:pt x="1955546" y="1132967"/>
                  </a:lnTo>
                  <a:cubicBezTo>
                    <a:pt x="1955546" y="1498219"/>
                    <a:pt x="1659382" y="1794383"/>
                    <a:pt x="1294130" y="1794383"/>
                  </a:cubicBezTo>
                  <a:lnTo>
                    <a:pt x="661416" y="1794383"/>
                  </a:lnTo>
                  <a:cubicBezTo>
                    <a:pt x="296164" y="1794256"/>
                    <a:pt x="0" y="1498219"/>
                    <a:pt x="0" y="1132967"/>
                  </a:cubicBezTo>
                  <a:close/>
                </a:path>
              </a:pathLst>
            </a:custGeom>
            <a:blipFill>
              <a:blip r:embed="rId9"/>
              <a:stretch>
                <a:fillRect l="0" t="-13657" r="0" b="-13652"/>
              </a:stretch>
            </a:blipFill>
          </p:spPr>
        </p:sp>
      </p:grpSp>
      <p:grpSp>
        <p:nvGrpSpPr>
          <p:cNvPr name="Group 38" id="38"/>
          <p:cNvGrpSpPr/>
          <p:nvPr/>
        </p:nvGrpSpPr>
        <p:grpSpPr>
          <a:xfrm rot="0">
            <a:off x="728932" y="20479214"/>
            <a:ext cx="3615645" cy="3973234"/>
            <a:chOff x="0" y="0"/>
            <a:chExt cx="4820860" cy="5297646"/>
          </a:xfrm>
        </p:grpSpPr>
        <p:sp>
          <p:nvSpPr>
            <p:cNvPr name="Freeform 39" id="39"/>
            <p:cNvSpPr/>
            <p:nvPr/>
          </p:nvSpPr>
          <p:spPr>
            <a:xfrm flipH="false" flipV="false" rot="0">
              <a:off x="0" y="0"/>
              <a:ext cx="4820920" cy="5297678"/>
            </a:xfrm>
            <a:custGeom>
              <a:avLst/>
              <a:gdLst/>
              <a:ahLst/>
              <a:cxnLst/>
              <a:rect r="r" b="b" t="t" l="l"/>
              <a:pathLst>
                <a:path h="5297678" w="4820920">
                  <a:moveTo>
                    <a:pt x="0" y="249936"/>
                  </a:moveTo>
                  <a:cubicBezTo>
                    <a:pt x="0" y="111887"/>
                    <a:pt x="111887" y="0"/>
                    <a:pt x="249936" y="0"/>
                  </a:cubicBezTo>
                  <a:lnTo>
                    <a:pt x="4570984" y="0"/>
                  </a:lnTo>
                  <a:cubicBezTo>
                    <a:pt x="4709033" y="0"/>
                    <a:pt x="4820920" y="111887"/>
                    <a:pt x="4820920" y="249936"/>
                  </a:cubicBezTo>
                  <a:lnTo>
                    <a:pt x="4820920" y="5047742"/>
                  </a:lnTo>
                  <a:cubicBezTo>
                    <a:pt x="4820920" y="5185791"/>
                    <a:pt x="4709033" y="5297678"/>
                    <a:pt x="4570984" y="5297678"/>
                  </a:cubicBezTo>
                  <a:lnTo>
                    <a:pt x="249936" y="5297678"/>
                  </a:lnTo>
                  <a:cubicBezTo>
                    <a:pt x="111887" y="5297678"/>
                    <a:pt x="0" y="5185791"/>
                    <a:pt x="0" y="5047742"/>
                  </a:cubicBezTo>
                  <a:close/>
                </a:path>
              </a:pathLst>
            </a:custGeom>
            <a:solidFill>
              <a:srgbClr val="0CB5BF"/>
            </a:solidFill>
          </p:spPr>
        </p:sp>
      </p:grpSp>
      <p:grpSp>
        <p:nvGrpSpPr>
          <p:cNvPr name="Group 40" id="40"/>
          <p:cNvGrpSpPr/>
          <p:nvPr/>
        </p:nvGrpSpPr>
        <p:grpSpPr>
          <a:xfrm rot="0">
            <a:off x="1008555" y="20780611"/>
            <a:ext cx="3067804" cy="3343686"/>
            <a:chOff x="0" y="0"/>
            <a:chExt cx="4090406" cy="4458248"/>
          </a:xfrm>
        </p:grpSpPr>
        <p:sp>
          <p:nvSpPr>
            <p:cNvPr name="Freeform 41" id="41"/>
            <p:cNvSpPr/>
            <p:nvPr/>
          </p:nvSpPr>
          <p:spPr>
            <a:xfrm flipH="false" flipV="false" rot="0">
              <a:off x="0" y="0"/>
              <a:ext cx="4090416" cy="4458208"/>
            </a:xfrm>
            <a:custGeom>
              <a:avLst/>
              <a:gdLst/>
              <a:ahLst/>
              <a:cxnLst/>
              <a:rect r="r" b="b" t="t" l="l"/>
              <a:pathLst>
                <a:path h="4458208" w="4090416">
                  <a:moveTo>
                    <a:pt x="0" y="0"/>
                  </a:moveTo>
                  <a:lnTo>
                    <a:pt x="4090416" y="0"/>
                  </a:lnTo>
                  <a:lnTo>
                    <a:pt x="4090416" y="4458208"/>
                  </a:lnTo>
                  <a:lnTo>
                    <a:pt x="0" y="4458208"/>
                  </a:lnTo>
                  <a:close/>
                </a:path>
              </a:pathLst>
            </a:custGeom>
            <a:solidFill>
              <a:srgbClr val="4472C4"/>
            </a:solidFill>
          </p:spPr>
        </p:sp>
        <p:sp>
          <p:nvSpPr>
            <p:cNvPr name="TextBox 42" id="42"/>
            <p:cNvSpPr txBox="true"/>
            <p:nvPr/>
          </p:nvSpPr>
          <p:spPr>
            <a:xfrm>
              <a:off x="0" y="-9525"/>
              <a:ext cx="4090406" cy="4467773"/>
            </a:xfrm>
            <a:prstGeom prst="rect">
              <a:avLst/>
            </a:prstGeom>
          </p:spPr>
          <p:txBody>
            <a:bodyPr anchor="ctr" rtlCol="false" tIns="50800" lIns="50800" bIns="50800" rIns="50800"/>
            <a:lstStyle/>
            <a:p>
              <a:pPr algn="ctr">
                <a:lnSpc>
                  <a:spcPts val="3240"/>
                </a:lnSpc>
              </a:pPr>
              <a:r>
                <a:rPr lang="en-US" sz="2700" spc="25">
                  <a:solidFill>
                    <a:srgbClr val="FFFFFF"/>
                  </a:solidFill>
                  <a:latin typeface="TT Rounds Condensed"/>
                </a:rPr>
                <a:t>Chèn ảnh</a:t>
              </a:r>
            </a:p>
          </p:txBody>
        </p:sp>
      </p:grpSp>
      <p:grpSp>
        <p:nvGrpSpPr>
          <p:cNvPr name="Group 43" id="43"/>
          <p:cNvGrpSpPr/>
          <p:nvPr/>
        </p:nvGrpSpPr>
        <p:grpSpPr>
          <a:xfrm rot="0">
            <a:off x="4421068" y="31909215"/>
            <a:ext cx="3453409" cy="3973234"/>
            <a:chOff x="0" y="0"/>
            <a:chExt cx="4604546" cy="5297646"/>
          </a:xfrm>
        </p:grpSpPr>
        <p:sp>
          <p:nvSpPr>
            <p:cNvPr name="Freeform 44" id="44"/>
            <p:cNvSpPr/>
            <p:nvPr/>
          </p:nvSpPr>
          <p:spPr>
            <a:xfrm flipH="false" flipV="false" rot="0">
              <a:off x="0" y="0"/>
              <a:ext cx="4604639" cy="5297678"/>
            </a:xfrm>
            <a:custGeom>
              <a:avLst/>
              <a:gdLst/>
              <a:ahLst/>
              <a:cxnLst/>
              <a:rect r="r" b="b" t="t" l="l"/>
              <a:pathLst>
                <a:path h="5297678" w="4604639">
                  <a:moveTo>
                    <a:pt x="0" y="238760"/>
                  </a:moveTo>
                  <a:cubicBezTo>
                    <a:pt x="0" y="106807"/>
                    <a:pt x="106807" y="0"/>
                    <a:pt x="238760" y="0"/>
                  </a:cubicBezTo>
                  <a:lnTo>
                    <a:pt x="4365879" y="0"/>
                  </a:lnTo>
                  <a:cubicBezTo>
                    <a:pt x="4497705" y="0"/>
                    <a:pt x="4604639" y="106807"/>
                    <a:pt x="4604639" y="238760"/>
                  </a:cubicBezTo>
                  <a:lnTo>
                    <a:pt x="4604639" y="5058918"/>
                  </a:lnTo>
                  <a:cubicBezTo>
                    <a:pt x="4604639" y="5190744"/>
                    <a:pt x="4497832" y="5297678"/>
                    <a:pt x="4365879" y="5297678"/>
                  </a:cubicBezTo>
                  <a:lnTo>
                    <a:pt x="238760" y="5297678"/>
                  </a:lnTo>
                  <a:cubicBezTo>
                    <a:pt x="106934" y="5297678"/>
                    <a:pt x="0" y="5190871"/>
                    <a:pt x="0" y="5058918"/>
                  </a:cubicBezTo>
                  <a:close/>
                </a:path>
              </a:pathLst>
            </a:custGeom>
            <a:solidFill>
              <a:srgbClr val="0CB5BF"/>
            </a:solidFill>
          </p:spPr>
        </p:sp>
      </p:grpSp>
      <p:grpSp>
        <p:nvGrpSpPr>
          <p:cNvPr name="Group 45" id="45"/>
          <p:cNvGrpSpPr/>
          <p:nvPr/>
        </p:nvGrpSpPr>
        <p:grpSpPr>
          <a:xfrm rot="0">
            <a:off x="4677405" y="32165004"/>
            <a:ext cx="2930151" cy="3343686"/>
            <a:chOff x="0" y="0"/>
            <a:chExt cx="3906868" cy="4458248"/>
          </a:xfrm>
        </p:grpSpPr>
        <p:sp>
          <p:nvSpPr>
            <p:cNvPr name="Freeform 46" id="46"/>
            <p:cNvSpPr/>
            <p:nvPr/>
          </p:nvSpPr>
          <p:spPr>
            <a:xfrm flipH="false" flipV="false" rot="0">
              <a:off x="0" y="0"/>
              <a:ext cx="3906901" cy="4458208"/>
            </a:xfrm>
            <a:custGeom>
              <a:avLst/>
              <a:gdLst/>
              <a:ahLst/>
              <a:cxnLst/>
              <a:rect r="r" b="b" t="t" l="l"/>
              <a:pathLst>
                <a:path h="4458208" w="3906901">
                  <a:moveTo>
                    <a:pt x="0" y="0"/>
                  </a:moveTo>
                  <a:lnTo>
                    <a:pt x="3906901" y="0"/>
                  </a:lnTo>
                  <a:lnTo>
                    <a:pt x="3906901" y="4458208"/>
                  </a:lnTo>
                  <a:lnTo>
                    <a:pt x="0" y="4458208"/>
                  </a:lnTo>
                  <a:close/>
                </a:path>
              </a:pathLst>
            </a:custGeom>
            <a:solidFill>
              <a:srgbClr val="4472C4"/>
            </a:solidFill>
          </p:spPr>
        </p:sp>
        <p:sp>
          <p:nvSpPr>
            <p:cNvPr name="TextBox 47" id="47"/>
            <p:cNvSpPr txBox="true"/>
            <p:nvPr/>
          </p:nvSpPr>
          <p:spPr>
            <a:xfrm>
              <a:off x="0" y="-9525"/>
              <a:ext cx="3906868" cy="4467773"/>
            </a:xfrm>
            <a:prstGeom prst="rect">
              <a:avLst/>
            </a:prstGeom>
          </p:spPr>
          <p:txBody>
            <a:bodyPr anchor="ctr" rtlCol="false" tIns="50800" lIns="50800" bIns="50800" rIns="50800"/>
            <a:lstStyle/>
            <a:p>
              <a:pPr algn="ctr">
                <a:lnSpc>
                  <a:spcPts val="3240"/>
                </a:lnSpc>
              </a:pPr>
              <a:r>
                <a:rPr lang="en-US" sz="2700" spc="25">
                  <a:solidFill>
                    <a:srgbClr val="FFFFFF"/>
                  </a:solidFill>
                  <a:latin typeface="TT Rounds Condensed"/>
                </a:rPr>
                <a:t>Chèn ảnh 2</a:t>
              </a:r>
            </a:p>
          </p:txBody>
        </p:sp>
      </p:grpSp>
      <p:grpSp>
        <p:nvGrpSpPr>
          <p:cNvPr name="Group 48" id="48"/>
          <p:cNvGrpSpPr/>
          <p:nvPr/>
        </p:nvGrpSpPr>
        <p:grpSpPr>
          <a:xfrm rot="0">
            <a:off x="3956651" y="3070075"/>
            <a:ext cx="2258711" cy="670146"/>
            <a:chOff x="0" y="0"/>
            <a:chExt cx="9420344" cy="2794960"/>
          </a:xfrm>
        </p:grpSpPr>
        <p:sp>
          <p:nvSpPr>
            <p:cNvPr name="Freeform 49" id="49"/>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50" id="50"/>
          <p:cNvGrpSpPr/>
          <p:nvPr/>
        </p:nvGrpSpPr>
        <p:grpSpPr>
          <a:xfrm rot="0">
            <a:off x="3006319" y="4516891"/>
            <a:ext cx="790131" cy="796444"/>
            <a:chOff x="0" y="0"/>
            <a:chExt cx="1316952" cy="1327474"/>
          </a:xfrm>
        </p:grpSpPr>
        <p:sp>
          <p:nvSpPr>
            <p:cNvPr name="Freeform 51" id="51"/>
            <p:cNvSpPr/>
            <p:nvPr/>
          </p:nvSpPr>
          <p:spPr>
            <a:xfrm flipH="false" flipV="false" rot="0">
              <a:off x="0" y="0"/>
              <a:ext cx="1316990" cy="1327404"/>
            </a:xfrm>
            <a:custGeom>
              <a:avLst/>
              <a:gdLst/>
              <a:ahLst/>
              <a:cxnLst/>
              <a:rect r="r" b="b" t="t" l="l"/>
              <a:pathLst>
                <a:path h="1327404" w="1316990">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10"/>
              <a:stretch>
                <a:fillRect l="-9453" t="0" r="-9453" b="0"/>
              </a:stretch>
            </a:blipFill>
          </p:spPr>
        </p:sp>
      </p:grpSp>
      <p:grpSp>
        <p:nvGrpSpPr>
          <p:cNvPr name="Group 52" id="52"/>
          <p:cNvGrpSpPr/>
          <p:nvPr/>
        </p:nvGrpSpPr>
        <p:grpSpPr>
          <a:xfrm rot="0">
            <a:off x="3956651" y="4256945"/>
            <a:ext cx="2258711" cy="1091005"/>
            <a:chOff x="0" y="0"/>
            <a:chExt cx="9420344" cy="4550224"/>
          </a:xfrm>
        </p:grpSpPr>
        <p:sp>
          <p:nvSpPr>
            <p:cNvPr name="Freeform 53" id="53"/>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54" id="54"/>
          <p:cNvSpPr/>
          <p:nvPr/>
        </p:nvSpPr>
        <p:spPr>
          <a:xfrm flipH="false" flipV="false" rot="0">
            <a:off x="6336417" y="3337818"/>
            <a:ext cx="402403" cy="402403"/>
          </a:xfrm>
          <a:custGeom>
            <a:avLst/>
            <a:gdLst/>
            <a:ahLst/>
            <a:cxnLst/>
            <a:rect r="r" b="b" t="t" l="l"/>
            <a:pathLst>
              <a:path h="402403" w="402403">
                <a:moveTo>
                  <a:pt x="0" y="0"/>
                </a:moveTo>
                <a:lnTo>
                  <a:pt x="402402" y="0"/>
                </a:lnTo>
                <a:lnTo>
                  <a:pt x="402402" y="402403"/>
                </a:lnTo>
                <a:lnTo>
                  <a:pt x="0" y="402403"/>
                </a:lnTo>
                <a:lnTo>
                  <a:pt x="0" y="0"/>
                </a:lnTo>
                <a:close/>
              </a:path>
            </a:pathLst>
          </a:custGeom>
          <a:blipFill>
            <a:blip r:embed="rId11"/>
            <a:stretch>
              <a:fillRect l="0" t="0" r="0" b="0"/>
            </a:stretch>
          </a:blipFill>
        </p:spPr>
      </p:sp>
      <p:sp>
        <p:nvSpPr>
          <p:cNvPr name="TextBox 55" id="55"/>
          <p:cNvSpPr txBox="true"/>
          <p:nvPr/>
        </p:nvSpPr>
        <p:spPr>
          <a:xfrm rot="0">
            <a:off x="5661457" y="-20739916"/>
            <a:ext cx="6953828" cy="881013"/>
          </a:xfrm>
          <a:prstGeom prst="rect">
            <a:avLst/>
          </a:prstGeom>
        </p:spPr>
        <p:txBody>
          <a:bodyPr anchor="t" rtlCol="false" tIns="0" lIns="0" bIns="0" rIns="0">
            <a:spAutoFit/>
          </a:bodyPr>
          <a:lstStyle/>
          <a:p>
            <a:pPr algn="ctr">
              <a:lnSpc>
                <a:spcPts val="5759"/>
              </a:lnSpc>
            </a:pPr>
            <a:r>
              <a:rPr lang="en-US" sz="4800">
                <a:solidFill>
                  <a:srgbClr val="000000"/>
                </a:solidFill>
                <a:latin typeface="Arial Bold"/>
              </a:rPr>
              <a:t>Thành Viên trong nhóm</a:t>
            </a:r>
          </a:p>
        </p:txBody>
      </p:sp>
      <p:sp>
        <p:nvSpPr>
          <p:cNvPr name="TextBox 56" id="56"/>
          <p:cNvSpPr txBox="true"/>
          <p:nvPr/>
        </p:nvSpPr>
        <p:spPr>
          <a:xfrm rot="0">
            <a:off x="981522" y="-5900936"/>
            <a:ext cx="3692864" cy="1037104"/>
          </a:xfrm>
          <a:prstGeom prst="rect">
            <a:avLst/>
          </a:prstGeom>
        </p:spPr>
        <p:txBody>
          <a:bodyPr anchor="t" rtlCol="false" tIns="0" lIns="0" bIns="0" rIns="0">
            <a:spAutoFit/>
          </a:bodyPr>
          <a:lstStyle/>
          <a:p>
            <a:pPr algn="ctr">
              <a:lnSpc>
                <a:spcPts val="3600"/>
              </a:lnSpc>
            </a:pPr>
            <a:r>
              <a:rPr lang="en-US" sz="3000">
                <a:solidFill>
                  <a:srgbClr val="000000"/>
                </a:solidFill>
                <a:latin typeface="Arial Bold"/>
              </a:rPr>
              <a:t>Tên </a:t>
            </a:r>
          </a:p>
          <a:p>
            <a:pPr algn="ctr">
              <a:lnSpc>
                <a:spcPts val="3600"/>
              </a:lnSpc>
            </a:pPr>
            <a:r>
              <a:rPr lang="en-US" sz="3000">
                <a:solidFill>
                  <a:srgbClr val="000000"/>
                </a:solidFill>
                <a:latin typeface="Arial Bold"/>
              </a:rPr>
              <a:t>Mã Sinh Viên</a:t>
            </a:r>
          </a:p>
        </p:txBody>
      </p:sp>
      <p:sp>
        <p:nvSpPr>
          <p:cNvPr name="TextBox 57" id="57"/>
          <p:cNvSpPr txBox="true"/>
          <p:nvPr/>
        </p:nvSpPr>
        <p:spPr>
          <a:xfrm rot="0">
            <a:off x="5087811" y="-10333936"/>
            <a:ext cx="3692864" cy="1037104"/>
          </a:xfrm>
          <a:prstGeom prst="rect">
            <a:avLst/>
          </a:prstGeom>
        </p:spPr>
        <p:txBody>
          <a:bodyPr anchor="t" rtlCol="false" tIns="0" lIns="0" bIns="0" rIns="0">
            <a:spAutoFit/>
          </a:bodyPr>
          <a:lstStyle/>
          <a:p>
            <a:pPr algn="ctr">
              <a:lnSpc>
                <a:spcPts val="3600"/>
              </a:lnSpc>
            </a:pPr>
            <a:r>
              <a:rPr lang="en-US" sz="3000">
                <a:solidFill>
                  <a:srgbClr val="000000"/>
                </a:solidFill>
                <a:latin typeface="Arial Bold"/>
              </a:rPr>
              <a:t>Tên </a:t>
            </a:r>
          </a:p>
          <a:p>
            <a:pPr algn="ctr">
              <a:lnSpc>
                <a:spcPts val="3600"/>
              </a:lnSpc>
            </a:pPr>
            <a:r>
              <a:rPr lang="en-US" sz="3000">
                <a:solidFill>
                  <a:srgbClr val="000000"/>
                </a:solidFill>
                <a:latin typeface="Arial Bold"/>
              </a:rPr>
              <a:t>Mã Sinh Viên</a:t>
            </a:r>
          </a:p>
        </p:txBody>
      </p:sp>
      <p:sp>
        <p:nvSpPr>
          <p:cNvPr name="TextBox 58" id="58"/>
          <p:cNvSpPr txBox="true"/>
          <p:nvPr/>
        </p:nvSpPr>
        <p:spPr>
          <a:xfrm rot="0">
            <a:off x="8904060" y="-15182488"/>
            <a:ext cx="3692863" cy="1037104"/>
          </a:xfrm>
          <a:prstGeom prst="rect">
            <a:avLst/>
          </a:prstGeom>
        </p:spPr>
        <p:txBody>
          <a:bodyPr anchor="t" rtlCol="false" tIns="0" lIns="0" bIns="0" rIns="0">
            <a:spAutoFit/>
          </a:bodyPr>
          <a:lstStyle/>
          <a:p>
            <a:pPr algn="ctr">
              <a:lnSpc>
                <a:spcPts val="3600"/>
              </a:lnSpc>
            </a:pPr>
            <a:r>
              <a:rPr lang="en-US" sz="3000">
                <a:solidFill>
                  <a:srgbClr val="000000"/>
                </a:solidFill>
                <a:latin typeface="Arial Bold"/>
              </a:rPr>
              <a:t>Tên </a:t>
            </a:r>
          </a:p>
          <a:p>
            <a:pPr algn="ctr">
              <a:lnSpc>
                <a:spcPts val="3600"/>
              </a:lnSpc>
            </a:pPr>
            <a:r>
              <a:rPr lang="en-US" sz="3000">
                <a:solidFill>
                  <a:srgbClr val="000000"/>
                </a:solidFill>
                <a:latin typeface="Arial Bold"/>
              </a:rPr>
              <a:t>Mã Sinh Viên</a:t>
            </a:r>
          </a:p>
        </p:txBody>
      </p:sp>
      <p:sp>
        <p:nvSpPr>
          <p:cNvPr name="TextBox 59" id="59"/>
          <p:cNvSpPr txBox="true"/>
          <p:nvPr/>
        </p:nvSpPr>
        <p:spPr>
          <a:xfrm rot="0">
            <a:off x="12720309" y="-18107365"/>
            <a:ext cx="3692864" cy="1037104"/>
          </a:xfrm>
          <a:prstGeom prst="rect">
            <a:avLst/>
          </a:prstGeom>
        </p:spPr>
        <p:txBody>
          <a:bodyPr anchor="t" rtlCol="false" tIns="0" lIns="0" bIns="0" rIns="0">
            <a:spAutoFit/>
          </a:bodyPr>
          <a:lstStyle/>
          <a:p>
            <a:pPr algn="ctr">
              <a:lnSpc>
                <a:spcPts val="3600"/>
              </a:lnSpc>
            </a:pPr>
            <a:r>
              <a:rPr lang="en-US" sz="3000">
                <a:solidFill>
                  <a:srgbClr val="000000"/>
                </a:solidFill>
                <a:latin typeface="Arial Bold"/>
              </a:rPr>
              <a:t>Tên </a:t>
            </a:r>
          </a:p>
          <a:p>
            <a:pPr algn="ctr">
              <a:lnSpc>
                <a:spcPts val="3600"/>
              </a:lnSpc>
            </a:pPr>
            <a:r>
              <a:rPr lang="en-US" sz="3000">
                <a:solidFill>
                  <a:srgbClr val="000000"/>
                </a:solidFill>
                <a:latin typeface="Arial Bold"/>
              </a:rPr>
              <a:t>Mã Sinh Viên</a:t>
            </a:r>
          </a:p>
        </p:txBody>
      </p:sp>
      <p:sp>
        <p:nvSpPr>
          <p:cNvPr name="TextBox 60" id="60"/>
          <p:cNvSpPr txBox="true"/>
          <p:nvPr/>
        </p:nvSpPr>
        <p:spPr>
          <a:xfrm rot="0">
            <a:off x="2648031" y="14014655"/>
            <a:ext cx="3543148" cy="472123"/>
          </a:xfrm>
          <a:prstGeom prst="rect">
            <a:avLst/>
          </a:prstGeom>
        </p:spPr>
        <p:txBody>
          <a:bodyPr anchor="t" rtlCol="false" tIns="0" lIns="0" bIns="0" rIns="0">
            <a:spAutoFit/>
          </a:bodyPr>
          <a:lstStyle/>
          <a:p>
            <a:pPr algn="l">
              <a:lnSpc>
                <a:spcPts val="3240"/>
              </a:lnSpc>
            </a:pPr>
            <a:r>
              <a:rPr lang="en-US" sz="2700" spc="25">
                <a:solidFill>
                  <a:srgbClr val="FFFFFF"/>
                </a:solidFill>
                <a:latin typeface="TT Rounds Condensed"/>
              </a:rPr>
              <a:t>Chèn hình ảnh bạn thích </a:t>
            </a:r>
          </a:p>
        </p:txBody>
      </p:sp>
      <p:sp>
        <p:nvSpPr>
          <p:cNvPr name="TextBox 61" id="61"/>
          <p:cNvSpPr txBox="true"/>
          <p:nvPr/>
        </p:nvSpPr>
        <p:spPr>
          <a:xfrm rot="0">
            <a:off x="3401384" y="3193701"/>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62" id="62"/>
          <p:cNvSpPr txBox="true"/>
          <p:nvPr/>
        </p:nvSpPr>
        <p:spPr>
          <a:xfrm rot="0">
            <a:off x="4087332" y="4469266"/>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Freeform 63" id="63"/>
          <p:cNvSpPr/>
          <p:nvPr/>
        </p:nvSpPr>
        <p:spPr>
          <a:xfrm flipH="false" flipV="false" rot="0">
            <a:off x="6375374" y="4945547"/>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11"/>
            <a:stretch>
              <a:fillRect l="0" t="0" r="0" b="0"/>
            </a:stretch>
          </a:blipFill>
        </p:spPr>
      </p:sp>
      <p:sp>
        <p:nvSpPr>
          <p:cNvPr name="TextBox 64" id="64"/>
          <p:cNvSpPr txBox="true"/>
          <p:nvPr/>
        </p:nvSpPr>
        <p:spPr>
          <a:xfrm rot="0">
            <a:off x="494623" y="8826334"/>
            <a:ext cx="634231"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912365" y="6649008"/>
            <a:ext cx="4672595" cy="8304935"/>
          </a:xfrm>
          <a:custGeom>
            <a:avLst/>
            <a:gdLst/>
            <a:ahLst/>
            <a:cxnLst/>
            <a:rect r="r" b="b" t="t" l="l"/>
            <a:pathLst>
              <a:path h="8304935" w="467259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108635" y="8089898"/>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198312" y="7816271"/>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367179" y="8517376"/>
            <a:ext cx="2258711" cy="670146"/>
            <a:chOff x="0" y="0"/>
            <a:chExt cx="9420344" cy="2794960"/>
          </a:xfrm>
        </p:grpSpPr>
        <p:sp>
          <p:nvSpPr>
            <p:cNvPr name="Freeform 16" id="16"/>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7" id="17"/>
          <p:cNvGrpSpPr/>
          <p:nvPr/>
        </p:nvGrpSpPr>
        <p:grpSpPr>
          <a:xfrm rot="-1649580">
            <a:off x="277870" y="9546445"/>
            <a:ext cx="2258711" cy="1091005"/>
            <a:chOff x="0" y="0"/>
            <a:chExt cx="9420344" cy="4550224"/>
          </a:xfrm>
        </p:grpSpPr>
        <p:sp>
          <p:nvSpPr>
            <p:cNvPr name="Freeform 18" id="18"/>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19" id="19"/>
          <p:cNvSpPr/>
          <p:nvPr/>
        </p:nvSpPr>
        <p:spPr>
          <a:xfrm flipH="false" flipV="false" rot="-1649580">
            <a:off x="1910452" y="8099879"/>
            <a:ext cx="402403" cy="402403"/>
          </a:xfrm>
          <a:custGeom>
            <a:avLst/>
            <a:gdLst/>
            <a:ahLst/>
            <a:cxnLst/>
            <a:rect r="r" b="b" t="t" l="l"/>
            <a:pathLst>
              <a:path h="402403" w="402403">
                <a:moveTo>
                  <a:pt x="0" y="0"/>
                </a:moveTo>
                <a:lnTo>
                  <a:pt x="402403" y="0"/>
                </a:lnTo>
                <a:lnTo>
                  <a:pt x="402403" y="402402"/>
                </a:lnTo>
                <a:lnTo>
                  <a:pt x="0" y="402402"/>
                </a:lnTo>
                <a:lnTo>
                  <a:pt x="0" y="0"/>
                </a:lnTo>
                <a:close/>
              </a:path>
            </a:pathLst>
          </a:custGeom>
          <a:blipFill>
            <a:blip r:embed="rId4"/>
            <a:stretch>
              <a:fillRect l="0" t="0" r="0" b="0"/>
            </a:stretch>
          </a:blipFill>
        </p:spPr>
      </p:sp>
      <p:sp>
        <p:nvSpPr>
          <p:cNvPr name="Freeform 20" id="20"/>
          <p:cNvSpPr/>
          <p:nvPr/>
        </p:nvSpPr>
        <p:spPr>
          <a:xfrm flipH="false" flipV="false" rot="-1649580">
            <a:off x="2687202" y="9508058"/>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4"/>
            <a:stretch>
              <a:fillRect l="0" t="0" r="0" b="0"/>
            </a:stretch>
          </a:blipFill>
        </p:spPr>
      </p:sp>
      <p:sp>
        <p:nvSpPr>
          <p:cNvPr name="TextBox 21" id="21"/>
          <p:cNvSpPr txBox="true"/>
          <p:nvPr/>
        </p:nvSpPr>
        <p:spPr>
          <a:xfrm rot="0">
            <a:off x="1653477" y="1942552"/>
            <a:ext cx="16559313" cy="640715"/>
          </a:xfrm>
          <a:prstGeom prst="rect">
            <a:avLst/>
          </a:prstGeom>
        </p:spPr>
        <p:txBody>
          <a:bodyPr anchor="t" rtlCol="false" tIns="0" lIns="0" bIns="0" rIns="0">
            <a:spAutoFit/>
          </a:bodyPr>
          <a:lstStyle/>
          <a:p>
            <a:pPr>
              <a:lnSpc>
                <a:spcPts val="5079"/>
              </a:lnSpc>
            </a:pPr>
            <a:r>
              <a:rPr lang="en-US" sz="3999">
                <a:solidFill>
                  <a:srgbClr val="0065C0"/>
                </a:solidFill>
                <a:latin typeface="Arimo Bold"/>
              </a:rPr>
              <a:t>1. Authentication:</a:t>
            </a:r>
          </a:p>
        </p:txBody>
      </p:sp>
      <p:sp>
        <p:nvSpPr>
          <p:cNvPr name="TextBox 22" id="22"/>
          <p:cNvSpPr txBox="true"/>
          <p:nvPr/>
        </p:nvSpPr>
        <p:spPr>
          <a:xfrm rot="-1649580">
            <a:off x="-856553" y="8957143"/>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3" id="23"/>
          <p:cNvSpPr txBox="true"/>
          <p:nvPr/>
        </p:nvSpPr>
        <p:spPr>
          <a:xfrm rot="-1649580">
            <a:off x="416407" y="9753493"/>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4" id="2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5. APPLICATION PROTOCOL</a:t>
            </a:r>
          </a:p>
        </p:txBody>
      </p:sp>
      <p:sp>
        <p:nvSpPr>
          <p:cNvPr name="TextBox 25" id="25"/>
          <p:cNvSpPr txBox="true"/>
          <p:nvPr/>
        </p:nvSpPr>
        <p:spPr>
          <a:xfrm rot="0">
            <a:off x="1653477" y="2793055"/>
            <a:ext cx="16329768" cy="1646174"/>
          </a:xfrm>
          <a:prstGeom prst="rect">
            <a:avLst/>
          </a:prstGeom>
        </p:spPr>
        <p:txBody>
          <a:bodyPr anchor="t" rtlCol="false" tIns="0" lIns="0" bIns="0" rIns="0">
            <a:spAutoFit/>
          </a:bodyPr>
          <a:lstStyle/>
          <a:p>
            <a:pPr>
              <a:lnSpc>
                <a:spcPts val="4317"/>
              </a:lnSpc>
            </a:pPr>
            <a:r>
              <a:rPr lang="en-US" sz="3399">
                <a:solidFill>
                  <a:srgbClr val="000000"/>
                </a:solidFill>
                <a:latin typeface="Arimo"/>
              </a:rPr>
              <a:t>Change Password: The client sends information including “username”, “old_password” and “new_password” to change the password. The server checks the feasibility of this query and returns .</a:t>
            </a:r>
          </a:p>
        </p:txBody>
      </p:sp>
      <p:graphicFrame>
        <p:nvGraphicFramePr>
          <p:cNvPr name="Table 26" id="26"/>
          <p:cNvGraphicFramePr>
            <a:graphicFrameLocks noGrp="true"/>
          </p:cNvGraphicFramePr>
          <p:nvPr/>
        </p:nvGraphicFramePr>
        <p:xfrm>
          <a:off x="7380003" y="6296604"/>
          <a:ext cx="10196858" cy="1220381"/>
        </p:xfrm>
        <a:graphic>
          <a:graphicData uri="http://schemas.openxmlformats.org/drawingml/2006/table">
            <a:tbl>
              <a:tblPr/>
              <a:tblGrid>
                <a:gridCol w="1579051"/>
                <a:gridCol w="1968991"/>
                <a:gridCol w="1582640"/>
                <a:gridCol w="1902185"/>
                <a:gridCol w="1251519"/>
                <a:gridCol w="1912471"/>
              </a:tblGrid>
              <a:tr h="1220381">
                <a:tc>
                  <a:txBody>
                    <a:bodyPr anchor="t" rtlCol="false"/>
                    <a:lstStyle/>
                    <a:p>
                      <a:pPr algn="ctr">
                        <a:lnSpc>
                          <a:spcPts val="2940"/>
                        </a:lnSpc>
                        <a:defRPr/>
                      </a:pPr>
                      <a:r>
                        <a:rPr lang="en-US" sz="2100">
                          <a:solidFill>
                            <a:srgbClr val="000000"/>
                          </a:solidFill>
                          <a:latin typeface="Open Sauce Bold"/>
                        </a:rPr>
                        <a:t>Len1</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(len1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Len2</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(len2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Len3</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Param3</a:t>
                      </a:r>
                      <a:endParaRPr lang="en-US" sz="1100"/>
                    </a:p>
                    <a:p>
                      <a:pPr algn="ctr">
                        <a:lnSpc>
                          <a:spcPts val="2940"/>
                        </a:lnSpc>
                      </a:pPr>
                      <a:r>
                        <a:rPr lang="en-US" sz="2100">
                          <a:solidFill>
                            <a:srgbClr val="000000"/>
                          </a:solidFill>
                          <a:latin typeface="Open Sauce Bold"/>
                        </a:rPr>
                        <a:t>(len3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aphicFrame>
        <p:nvGraphicFramePr>
          <p:cNvPr name="Table 27" id="27"/>
          <p:cNvGraphicFramePr>
            <a:graphicFrameLocks noGrp="true"/>
          </p:cNvGraphicFramePr>
          <p:nvPr/>
        </p:nvGraphicFramePr>
        <p:xfrm>
          <a:off x="3159765" y="6296604"/>
          <a:ext cx="4220238" cy="1220381"/>
        </p:xfrm>
        <a:graphic>
          <a:graphicData uri="http://schemas.openxmlformats.org/drawingml/2006/table">
            <a:tbl>
              <a:tblPr/>
              <a:tblGrid>
                <a:gridCol w="1941566"/>
                <a:gridCol w="2278672"/>
              </a:tblGrid>
              <a:tr h="1220381">
                <a:tc>
                  <a:txBody>
                    <a:bodyPr anchor="t" rtlCol="false"/>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28" id="28"/>
          <p:cNvSpPr txBox="true"/>
          <p:nvPr/>
        </p:nvSpPr>
        <p:spPr>
          <a:xfrm rot="0">
            <a:off x="3159765" y="7740756"/>
            <a:ext cx="16329768" cy="1103249"/>
          </a:xfrm>
          <a:prstGeom prst="rect">
            <a:avLst/>
          </a:prstGeom>
        </p:spPr>
        <p:txBody>
          <a:bodyPr anchor="t" rtlCol="false" tIns="0" lIns="0" bIns="0" rIns="0">
            <a:spAutoFit/>
          </a:bodyPr>
          <a:lstStyle/>
          <a:p>
            <a:pPr>
              <a:lnSpc>
                <a:spcPts val="4317"/>
              </a:lnSpc>
            </a:pPr>
            <a:r>
              <a:rPr lang="en-US" sz="3399" spc="-105">
                <a:solidFill>
                  <a:srgbClr val="000000"/>
                </a:solidFill>
                <a:latin typeface="Arimo"/>
              </a:rPr>
              <a:t>Client- Server: Op = 0, Func = 3, Parameters: ["username", "old_password", "new_password"]</a:t>
            </a:r>
          </a:p>
        </p:txBody>
      </p:sp>
      <p:sp>
        <p:nvSpPr>
          <p:cNvPr name="TextBox 29" id="29"/>
          <p:cNvSpPr txBox="true"/>
          <p:nvPr/>
        </p:nvSpPr>
        <p:spPr>
          <a:xfrm rot="0">
            <a:off x="3159765" y="8877573"/>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Server- Client: Op = 0, Func = 3, return {success, error}</a:t>
            </a:r>
          </a:p>
        </p:txBody>
      </p:sp>
      <p:sp>
        <p:nvSpPr>
          <p:cNvPr name="TextBox 30" id="30"/>
          <p:cNvSpPr txBox="true"/>
          <p:nvPr/>
        </p:nvSpPr>
        <p:spPr>
          <a:xfrm rot="0">
            <a:off x="16671913" y="8708697"/>
            <a:ext cx="1174775"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912365" y="6649008"/>
            <a:ext cx="4672595" cy="8304935"/>
          </a:xfrm>
          <a:custGeom>
            <a:avLst/>
            <a:gdLst/>
            <a:ahLst/>
            <a:cxnLst/>
            <a:rect r="r" b="b" t="t" l="l"/>
            <a:pathLst>
              <a:path h="8304935" w="467259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108635" y="8089898"/>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198312" y="7816271"/>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367179" y="8517376"/>
            <a:ext cx="2258711" cy="670146"/>
            <a:chOff x="0" y="0"/>
            <a:chExt cx="9420344" cy="2794960"/>
          </a:xfrm>
        </p:grpSpPr>
        <p:sp>
          <p:nvSpPr>
            <p:cNvPr name="Freeform 16" id="16"/>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7" id="17"/>
          <p:cNvGrpSpPr/>
          <p:nvPr/>
        </p:nvGrpSpPr>
        <p:grpSpPr>
          <a:xfrm rot="-1649580">
            <a:off x="277870" y="9546445"/>
            <a:ext cx="2258711" cy="1091005"/>
            <a:chOff x="0" y="0"/>
            <a:chExt cx="9420344" cy="4550224"/>
          </a:xfrm>
        </p:grpSpPr>
        <p:sp>
          <p:nvSpPr>
            <p:cNvPr name="Freeform 18" id="18"/>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19" id="19"/>
          <p:cNvSpPr/>
          <p:nvPr/>
        </p:nvSpPr>
        <p:spPr>
          <a:xfrm flipH="false" flipV="false" rot="-1649580">
            <a:off x="1910452" y="8099879"/>
            <a:ext cx="402403" cy="402403"/>
          </a:xfrm>
          <a:custGeom>
            <a:avLst/>
            <a:gdLst/>
            <a:ahLst/>
            <a:cxnLst/>
            <a:rect r="r" b="b" t="t" l="l"/>
            <a:pathLst>
              <a:path h="402403" w="402403">
                <a:moveTo>
                  <a:pt x="0" y="0"/>
                </a:moveTo>
                <a:lnTo>
                  <a:pt x="402403" y="0"/>
                </a:lnTo>
                <a:lnTo>
                  <a:pt x="402403" y="402402"/>
                </a:lnTo>
                <a:lnTo>
                  <a:pt x="0" y="402402"/>
                </a:lnTo>
                <a:lnTo>
                  <a:pt x="0" y="0"/>
                </a:lnTo>
                <a:close/>
              </a:path>
            </a:pathLst>
          </a:custGeom>
          <a:blipFill>
            <a:blip r:embed="rId4"/>
            <a:stretch>
              <a:fillRect l="0" t="0" r="0" b="0"/>
            </a:stretch>
          </a:blipFill>
        </p:spPr>
      </p:sp>
      <p:sp>
        <p:nvSpPr>
          <p:cNvPr name="Freeform 20" id="20"/>
          <p:cNvSpPr/>
          <p:nvPr/>
        </p:nvSpPr>
        <p:spPr>
          <a:xfrm flipH="false" flipV="false" rot="-1649580">
            <a:off x="2687202" y="9508058"/>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4"/>
            <a:stretch>
              <a:fillRect l="0" t="0" r="0" b="0"/>
            </a:stretch>
          </a:blipFill>
        </p:spPr>
      </p:sp>
      <p:sp>
        <p:nvSpPr>
          <p:cNvPr name="TextBox 21" id="21"/>
          <p:cNvSpPr txBox="true"/>
          <p:nvPr/>
        </p:nvSpPr>
        <p:spPr>
          <a:xfrm rot="0">
            <a:off x="1653477" y="1942552"/>
            <a:ext cx="16559313" cy="640715"/>
          </a:xfrm>
          <a:prstGeom prst="rect">
            <a:avLst/>
          </a:prstGeom>
        </p:spPr>
        <p:txBody>
          <a:bodyPr anchor="t" rtlCol="false" tIns="0" lIns="0" bIns="0" rIns="0">
            <a:spAutoFit/>
          </a:bodyPr>
          <a:lstStyle/>
          <a:p>
            <a:pPr>
              <a:lnSpc>
                <a:spcPts val="5079"/>
              </a:lnSpc>
            </a:pPr>
            <a:r>
              <a:rPr lang="en-US" sz="3999">
                <a:solidFill>
                  <a:srgbClr val="0065C0"/>
                </a:solidFill>
                <a:latin typeface="Arimo Bold"/>
              </a:rPr>
              <a:t>2. User list manipulation:</a:t>
            </a:r>
          </a:p>
        </p:txBody>
      </p:sp>
      <p:sp>
        <p:nvSpPr>
          <p:cNvPr name="TextBox 22" id="22"/>
          <p:cNvSpPr txBox="true"/>
          <p:nvPr/>
        </p:nvSpPr>
        <p:spPr>
          <a:xfrm rot="-1649580">
            <a:off x="-856553" y="8957143"/>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3" id="23"/>
          <p:cNvSpPr txBox="true"/>
          <p:nvPr/>
        </p:nvSpPr>
        <p:spPr>
          <a:xfrm rot="-1649580">
            <a:off x="416407" y="9753493"/>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4" id="2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5. APPLICATION PROTOCOL</a:t>
            </a:r>
          </a:p>
        </p:txBody>
      </p:sp>
      <p:sp>
        <p:nvSpPr>
          <p:cNvPr name="TextBox 25" id="25"/>
          <p:cNvSpPr txBox="true"/>
          <p:nvPr/>
        </p:nvSpPr>
        <p:spPr>
          <a:xfrm rot="0">
            <a:off x="1653477" y="2793055"/>
            <a:ext cx="16329768" cy="1646174"/>
          </a:xfrm>
          <a:prstGeom prst="rect">
            <a:avLst/>
          </a:prstGeom>
        </p:spPr>
        <p:txBody>
          <a:bodyPr anchor="t" rtlCol="false" tIns="0" lIns="0" bIns="0" rIns="0">
            <a:spAutoFit/>
          </a:bodyPr>
          <a:lstStyle/>
          <a:p>
            <a:pPr>
              <a:lnSpc>
                <a:spcPts val="4317"/>
              </a:lnSpc>
            </a:pPr>
            <a:r>
              <a:rPr lang="en-US" sz="3399">
                <a:solidFill>
                  <a:srgbClr val="000000"/>
                </a:solidFill>
                <a:latin typeface="Arimo"/>
              </a:rPr>
              <a:t>Get Friend List: The client sends a “username” to the server. The server searches for all users who have added the client as a friend and sends the list back to the client.</a:t>
            </a:r>
          </a:p>
          <a:p>
            <a:pPr>
              <a:lnSpc>
                <a:spcPts val="4317"/>
              </a:lnSpc>
            </a:pPr>
          </a:p>
        </p:txBody>
      </p:sp>
      <p:graphicFrame>
        <p:nvGraphicFramePr>
          <p:cNvPr name="Table 26" id="26"/>
          <p:cNvGraphicFramePr>
            <a:graphicFrameLocks noGrp="true"/>
          </p:cNvGraphicFramePr>
          <p:nvPr/>
        </p:nvGraphicFramePr>
        <p:xfrm>
          <a:off x="7380003" y="6296604"/>
          <a:ext cx="10196858" cy="1220381"/>
        </p:xfrm>
        <a:graphic>
          <a:graphicData uri="http://schemas.openxmlformats.org/drawingml/2006/table">
            <a:tbl>
              <a:tblPr/>
              <a:tblGrid>
                <a:gridCol w="1579051"/>
                <a:gridCol w="1968991"/>
                <a:gridCol w="1582640"/>
                <a:gridCol w="1902185"/>
                <a:gridCol w="1251519"/>
                <a:gridCol w="1912471"/>
              </a:tblGrid>
              <a:tr h="1220381">
                <a:tc>
                  <a:txBody>
                    <a:bodyPr anchor="t" rtlCol="false"/>
                    <a:lstStyle/>
                    <a:p>
                      <a:pPr algn="ctr">
                        <a:lnSpc>
                          <a:spcPts val="2940"/>
                        </a:lnSpc>
                        <a:defRPr/>
                      </a:pPr>
                      <a:r>
                        <a:rPr lang="en-US" sz="2100">
                          <a:solidFill>
                            <a:srgbClr val="000000"/>
                          </a:solidFill>
                          <a:latin typeface="Open Sauce Bold"/>
                        </a:rPr>
                        <a:t>Len1</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(len1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Len2</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(len2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Len3</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Param3</a:t>
                      </a:r>
                      <a:endParaRPr lang="en-US" sz="1100"/>
                    </a:p>
                    <a:p>
                      <a:pPr algn="ctr">
                        <a:lnSpc>
                          <a:spcPts val="2940"/>
                        </a:lnSpc>
                      </a:pPr>
                      <a:r>
                        <a:rPr lang="en-US" sz="2100">
                          <a:solidFill>
                            <a:srgbClr val="000000"/>
                          </a:solidFill>
                          <a:latin typeface="Open Sauce Bold"/>
                        </a:rPr>
                        <a:t>(len3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aphicFrame>
        <p:nvGraphicFramePr>
          <p:cNvPr name="Table 27" id="27"/>
          <p:cNvGraphicFramePr>
            <a:graphicFrameLocks noGrp="true"/>
          </p:cNvGraphicFramePr>
          <p:nvPr/>
        </p:nvGraphicFramePr>
        <p:xfrm>
          <a:off x="3159765" y="6296604"/>
          <a:ext cx="4220238" cy="1220381"/>
        </p:xfrm>
        <a:graphic>
          <a:graphicData uri="http://schemas.openxmlformats.org/drawingml/2006/table">
            <a:tbl>
              <a:tblPr/>
              <a:tblGrid>
                <a:gridCol w="1941566"/>
                <a:gridCol w="2278672"/>
              </a:tblGrid>
              <a:tr h="1220381">
                <a:tc>
                  <a:txBody>
                    <a:bodyPr anchor="t" rtlCol="false"/>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28" id="28"/>
          <p:cNvSpPr txBox="true"/>
          <p:nvPr/>
        </p:nvSpPr>
        <p:spPr>
          <a:xfrm rot="0">
            <a:off x="3159765" y="8508906"/>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Server- Client: Op = 1, Func = 0, return Parameters: ["username"]</a:t>
            </a:r>
          </a:p>
        </p:txBody>
      </p:sp>
      <p:sp>
        <p:nvSpPr>
          <p:cNvPr name="TextBox 29" id="29"/>
          <p:cNvSpPr txBox="true"/>
          <p:nvPr/>
        </p:nvSpPr>
        <p:spPr>
          <a:xfrm rot="0">
            <a:off x="3159765" y="7740756"/>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Client- Server: Op = 1, Func = 0, Parameters: ["username"]</a:t>
            </a:r>
          </a:p>
        </p:txBody>
      </p:sp>
      <p:sp>
        <p:nvSpPr>
          <p:cNvPr name="TextBox 30" id="30"/>
          <p:cNvSpPr txBox="true"/>
          <p:nvPr/>
        </p:nvSpPr>
        <p:spPr>
          <a:xfrm rot="0">
            <a:off x="16765898" y="8708697"/>
            <a:ext cx="986805"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912365" y="6649008"/>
            <a:ext cx="4672595" cy="8304935"/>
          </a:xfrm>
          <a:custGeom>
            <a:avLst/>
            <a:gdLst/>
            <a:ahLst/>
            <a:cxnLst/>
            <a:rect r="r" b="b" t="t" l="l"/>
            <a:pathLst>
              <a:path h="8304935" w="467259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108635" y="8089898"/>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198312" y="7816271"/>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367179" y="8517376"/>
            <a:ext cx="2258711" cy="670146"/>
            <a:chOff x="0" y="0"/>
            <a:chExt cx="9420344" cy="2794960"/>
          </a:xfrm>
        </p:grpSpPr>
        <p:sp>
          <p:nvSpPr>
            <p:cNvPr name="Freeform 16" id="16"/>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7" id="17"/>
          <p:cNvGrpSpPr/>
          <p:nvPr/>
        </p:nvGrpSpPr>
        <p:grpSpPr>
          <a:xfrm rot="-1649580">
            <a:off x="277870" y="9546445"/>
            <a:ext cx="2258711" cy="1091005"/>
            <a:chOff x="0" y="0"/>
            <a:chExt cx="9420344" cy="4550224"/>
          </a:xfrm>
        </p:grpSpPr>
        <p:sp>
          <p:nvSpPr>
            <p:cNvPr name="Freeform 18" id="18"/>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19" id="19"/>
          <p:cNvSpPr/>
          <p:nvPr/>
        </p:nvSpPr>
        <p:spPr>
          <a:xfrm flipH="false" flipV="false" rot="-1649580">
            <a:off x="1910452" y="8099879"/>
            <a:ext cx="402403" cy="402403"/>
          </a:xfrm>
          <a:custGeom>
            <a:avLst/>
            <a:gdLst/>
            <a:ahLst/>
            <a:cxnLst/>
            <a:rect r="r" b="b" t="t" l="l"/>
            <a:pathLst>
              <a:path h="402403" w="402403">
                <a:moveTo>
                  <a:pt x="0" y="0"/>
                </a:moveTo>
                <a:lnTo>
                  <a:pt x="402403" y="0"/>
                </a:lnTo>
                <a:lnTo>
                  <a:pt x="402403" y="402402"/>
                </a:lnTo>
                <a:lnTo>
                  <a:pt x="0" y="402402"/>
                </a:lnTo>
                <a:lnTo>
                  <a:pt x="0" y="0"/>
                </a:lnTo>
                <a:close/>
              </a:path>
            </a:pathLst>
          </a:custGeom>
          <a:blipFill>
            <a:blip r:embed="rId4"/>
            <a:stretch>
              <a:fillRect l="0" t="0" r="0" b="0"/>
            </a:stretch>
          </a:blipFill>
        </p:spPr>
      </p:sp>
      <p:sp>
        <p:nvSpPr>
          <p:cNvPr name="Freeform 20" id="20"/>
          <p:cNvSpPr/>
          <p:nvPr/>
        </p:nvSpPr>
        <p:spPr>
          <a:xfrm flipH="false" flipV="false" rot="-1649580">
            <a:off x="2687202" y="9508058"/>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4"/>
            <a:stretch>
              <a:fillRect l="0" t="0" r="0" b="0"/>
            </a:stretch>
          </a:blipFill>
        </p:spPr>
      </p:sp>
      <p:sp>
        <p:nvSpPr>
          <p:cNvPr name="TextBox 21" id="21"/>
          <p:cNvSpPr txBox="true"/>
          <p:nvPr/>
        </p:nvSpPr>
        <p:spPr>
          <a:xfrm rot="0">
            <a:off x="1653477" y="1942552"/>
            <a:ext cx="16559313" cy="640715"/>
          </a:xfrm>
          <a:prstGeom prst="rect">
            <a:avLst/>
          </a:prstGeom>
        </p:spPr>
        <p:txBody>
          <a:bodyPr anchor="t" rtlCol="false" tIns="0" lIns="0" bIns="0" rIns="0">
            <a:spAutoFit/>
          </a:bodyPr>
          <a:lstStyle/>
          <a:p>
            <a:pPr>
              <a:lnSpc>
                <a:spcPts val="5079"/>
              </a:lnSpc>
            </a:pPr>
            <a:r>
              <a:rPr lang="en-US" sz="3999">
                <a:solidFill>
                  <a:srgbClr val="0065C0"/>
                </a:solidFill>
                <a:latin typeface="Arimo Bold"/>
              </a:rPr>
              <a:t>2. User list manipulation:</a:t>
            </a:r>
          </a:p>
        </p:txBody>
      </p:sp>
      <p:sp>
        <p:nvSpPr>
          <p:cNvPr name="TextBox 22" id="22"/>
          <p:cNvSpPr txBox="true"/>
          <p:nvPr/>
        </p:nvSpPr>
        <p:spPr>
          <a:xfrm rot="-1649580">
            <a:off x="-856553" y="8957143"/>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3" id="23"/>
          <p:cNvSpPr txBox="true"/>
          <p:nvPr/>
        </p:nvSpPr>
        <p:spPr>
          <a:xfrm rot="-1649580">
            <a:off x="416407" y="9753493"/>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4" id="2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5. APPLICATION PROTOCOL</a:t>
            </a:r>
          </a:p>
        </p:txBody>
      </p:sp>
      <p:sp>
        <p:nvSpPr>
          <p:cNvPr name="TextBox 25" id="25"/>
          <p:cNvSpPr txBox="true"/>
          <p:nvPr/>
        </p:nvSpPr>
        <p:spPr>
          <a:xfrm rot="0">
            <a:off x="1653477" y="2793055"/>
            <a:ext cx="16329768" cy="1646174"/>
          </a:xfrm>
          <a:prstGeom prst="rect">
            <a:avLst/>
          </a:prstGeom>
        </p:spPr>
        <p:txBody>
          <a:bodyPr anchor="t" rtlCol="false" tIns="0" lIns="0" bIns="0" rIns="0">
            <a:spAutoFit/>
          </a:bodyPr>
          <a:lstStyle/>
          <a:p>
            <a:pPr>
              <a:lnSpc>
                <a:spcPts val="4317"/>
              </a:lnSpc>
            </a:pPr>
            <a:r>
              <a:rPr lang="en-US" sz="3399">
                <a:solidFill>
                  <a:srgbClr val="000000"/>
                </a:solidFill>
                <a:latin typeface="Arimo"/>
              </a:rPr>
              <a:t>Send a friend request: The client sends “username 1”(source) and “username</a:t>
            </a:r>
          </a:p>
          <a:p>
            <a:pPr>
              <a:lnSpc>
                <a:spcPts val="4317"/>
              </a:lnSpc>
            </a:pPr>
            <a:r>
              <a:rPr lang="en-US" sz="3399">
                <a:solidFill>
                  <a:srgbClr val="000000"/>
                </a:solidFill>
                <a:latin typeface="Arimo"/>
              </a:rPr>
              <a:t>2”(destination) to the server. The server checks if the request or the friendship</a:t>
            </a:r>
          </a:p>
          <a:p>
            <a:pPr>
              <a:lnSpc>
                <a:spcPts val="4317"/>
              </a:lnSpc>
            </a:pPr>
            <a:r>
              <a:rPr lang="en-US" sz="3399">
                <a:solidFill>
                  <a:srgbClr val="000000"/>
                </a:solidFill>
                <a:latin typeface="Arimo"/>
              </a:rPr>
              <a:t>already exists and returns a confirmation.</a:t>
            </a:r>
          </a:p>
        </p:txBody>
      </p:sp>
      <p:graphicFrame>
        <p:nvGraphicFramePr>
          <p:cNvPr name="Table 26" id="26"/>
          <p:cNvGraphicFramePr>
            <a:graphicFrameLocks noGrp="true"/>
          </p:cNvGraphicFramePr>
          <p:nvPr/>
        </p:nvGraphicFramePr>
        <p:xfrm>
          <a:off x="7380003" y="6296604"/>
          <a:ext cx="10196858" cy="1220381"/>
        </p:xfrm>
        <a:graphic>
          <a:graphicData uri="http://schemas.openxmlformats.org/drawingml/2006/table">
            <a:tbl>
              <a:tblPr/>
              <a:tblGrid>
                <a:gridCol w="1579051"/>
                <a:gridCol w="1968991"/>
                <a:gridCol w="1582640"/>
                <a:gridCol w="1902185"/>
                <a:gridCol w="1251519"/>
                <a:gridCol w="1912471"/>
              </a:tblGrid>
              <a:tr h="1220381">
                <a:tc>
                  <a:txBody>
                    <a:bodyPr anchor="t" rtlCol="false"/>
                    <a:lstStyle/>
                    <a:p>
                      <a:pPr algn="ctr">
                        <a:lnSpc>
                          <a:spcPts val="2940"/>
                        </a:lnSpc>
                        <a:defRPr/>
                      </a:pPr>
                      <a:r>
                        <a:rPr lang="en-US" sz="2100">
                          <a:solidFill>
                            <a:srgbClr val="000000"/>
                          </a:solidFill>
                          <a:latin typeface="Open Sauce Bold"/>
                        </a:rPr>
                        <a:t>Len1</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(len1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Len2</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(len2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Len3</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Param3</a:t>
                      </a:r>
                      <a:endParaRPr lang="en-US" sz="1100"/>
                    </a:p>
                    <a:p>
                      <a:pPr algn="ctr">
                        <a:lnSpc>
                          <a:spcPts val="2940"/>
                        </a:lnSpc>
                      </a:pPr>
                      <a:r>
                        <a:rPr lang="en-US" sz="2100">
                          <a:solidFill>
                            <a:srgbClr val="000000"/>
                          </a:solidFill>
                          <a:latin typeface="Open Sauce Bold"/>
                        </a:rPr>
                        <a:t>(len3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aphicFrame>
        <p:nvGraphicFramePr>
          <p:cNvPr name="Table 27" id="27"/>
          <p:cNvGraphicFramePr>
            <a:graphicFrameLocks noGrp="true"/>
          </p:cNvGraphicFramePr>
          <p:nvPr/>
        </p:nvGraphicFramePr>
        <p:xfrm>
          <a:off x="3159765" y="6296604"/>
          <a:ext cx="4220238" cy="1220381"/>
        </p:xfrm>
        <a:graphic>
          <a:graphicData uri="http://schemas.openxmlformats.org/drawingml/2006/table">
            <a:tbl>
              <a:tblPr/>
              <a:tblGrid>
                <a:gridCol w="1941566"/>
                <a:gridCol w="2278672"/>
              </a:tblGrid>
              <a:tr h="1220381">
                <a:tc>
                  <a:txBody>
                    <a:bodyPr anchor="t" rtlCol="false"/>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28" id="28"/>
          <p:cNvSpPr txBox="true"/>
          <p:nvPr/>
        </p:nvSpPr>
        <p:spPr>
          <a:xfrm rot="0">
            <a:off x="3159765" y="8508906"/>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Server- Client: Op = 1, Func = 1, return {success, error}</a:t>
            </a:r>
          </a:p>
        </p:txBody>
      </p:sp>
      <p:sp>
        <p:nvSpPr>
          <p:cNvPr name="TextBox 29" id="29"/>
          <p:cNvSpPr txBox="true"/>
          <p:nvPr/>
        </p:nvSpPr>
        <p:spPr>
          <a:xfrm rot="0">
            <a:off x="3159765" y="7740756"/>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Client- Server: Op = 1, Func = 1, Parameters: ["destination", "username"]</a:t>
            </a:r>
          </a:p>
        </p:txBody>
      </p:sp>
      <p:sp>
        <p:nvSpPr>
          <p:cNvPr name="TextBox 30" id="30"/>
          <p:cNvSpPr txBox="true"/>
          <p:nvPr/>
        </p:nvSpPr>
        <p:spPr>
          <a:xfrm rot="0">
            <a:off x="16740150" y="8708697"/>
            <a:ext cx="1038299"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912365" y="6649008"/>
            <a:ext cx="4672595" cy="8304935"/>
          </a:xfrm>
          <a:custGeom>
            <a:avLst/>
            <a:gdLst/>
            <a:ahLst/>
            <a:cxnLst/>
            <a:rect r="r" b="b" t="t" l="l"/>
            <a:pathLst>
              <a:path h="8304935" w="467259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108635" y="8089898"/>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198312" y="7816271"/>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367179" y="8517376"/>
            <a:ext cx="2258711" cy="670146"/>
            <a:chOff x="0" y="0"/>
            <a:chExt cx="9420344" cy="2794960"/>
          </a:xfrm>
        </p:grpSpPr>
        <p:sp>
          <p:nvSpPr>
            <p:cNvPr name="Freeform 16" id="16"/>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7" id="17"/>
          <p:cNvGrpSpPr/>
          <p:nvPr/>
        </p:nvGrpSpPr>
        <p:grpSpPr>
          <a:xfrm rot="-1649580">
            <a:off x="277870" y="9546445"/>
            <a:ext cx="2258711" cy="1091005"/>
            <a:chOff x="0" y="0"/>
            <a:chExt cx="9420344" cy="4550224"/>
          </a:xfrm>
        </p:grpSpPr>
        <p:sp>
          <p:nvSpPr>
            <p:cNvPr name="Freeform 18" id="18"/>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19" id="19"/>
          <p:cNvSpPr/>
          <p:nvPr/>
        </p:nvSpPr>
        <p:spPr>
          <a:xfrm flipH="false" flipV="false" rot="-1649580">
            <a:off x="1910452" y="8099879"/>
            <a:ext cx="402403" cy="402403"/>
          </a:xfrm>
          <a:custGeom>
            <a:avLst/>
            <a:gdLst/>
            <a:ahLst/>
            <a:cxnLst/>
            <a:rect r="r" b="b" t="t" l="l"/>
            <a:pathLst>
              <a:path h="402403" w="402403">
                <a:moveTo>
                  <a:pt x="0" y="0"/>
                </a:moveTo>
                <a:lnTo>
                  <a:pt x="402403" y="0"/>
                </a:lnTo>
                <a:lnTo>
                  <a:pt x="402403" y="402402"/>
                </a:lnTo>
                <a:lnTo>
                  <a:pt x="0" y="402402"/>
                </a:lnTo>
                <a:lnTo>
                  <a:pt x="0" y="0"/>
                </a:lnTo>
                <a:close/>
              </a:path>
            </a:pathLst>
          </a:custGeom>
          <a:blipFill>
            <a:blip r:embed="rId4"/>
            <a:stretch>
              <a:fillRect l="0" t="0" r="0" b="0"/>
            </a:stretch>
          </a:blipFill>
        </p:spPr>
      </p:sp>
      <p:sp>
        <p:nvSpPr>
          <p:cNvPr name="Freeform 20" id="20"/>
          <p:cNvSpPr/>
          <p:nvPr/>
        </p:nvSpPr>
        <p:spPr>
          <a:xfrm flipH="false" flipV="false" rot="-1649580">
            <a:off x="2687202" y="9508058"/>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4"/>
            <a:stretch>
              <a:fillRect l="0" t="0" r="0" b="0"/>
            </a:stretch>
          </a:blipFill>
        </p:spPr>
      </p:sp>
      <p:sp>
        <p:nvSpPr>
          <p:cNvPr name="TextBox 21" id="21"/>
          <p:cNvSpPr txBox="true"/>
          <p:nvPr/>
        </p:nvSpPr>
        <p:spPr>
          <a:xfrm rot="0">
            <a:off x="1653477" y="1942552"/>
            <a:ext cx="16559313" cy="640715"/>
          </a:xfrm>
          <a:prstGeom prst="rect">
            <a:avLst/>
          </a:prstGeom>
        </p:spPr>
        <p:txBody>
          <a:bodyPr anchor="t" rtlCol="false" tIns="0" lIns="0" bIns="0" rIns="0">
            <a:spAutoFit/>
          </a:bodyPr>
          <a:lstStyle/>
          <a:p>
            <a:pPr>
              <a:lnSpc>
                <a:spcPts val="5079"/>
              </a:lnSpc>
            </a:pPr>
            <a:r>
              <a:rPr lang="en-US" sz="3999">
                <a:solidFill>
                  <a:srgbClr val="0065C0"/>
                </a:solidFill>
                <a:latin typeface="Arimo Bold"/>
              </a:rPr>
              <a:t>2. User list manipulation:</a:t>
            </a:r>
          </a:p>
        </p:txBody>
      </p:sp>
      <p:sp>
        <p:nvSpPr>
          <p:cNvPr name="TextBox 22" id="22"/>
          <p:cNvSpPr txBox="true"/>
          <p:nvPr/>
        </p:nvSpPr>
        <p:spPr>
          <a:xfrm rot="-1649580">
            <a:off x="-856553" y="8957143"/>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3" id="23"/>
          <p:cNvSpPr txBox="true"/>
          <p:nvPr/>
        </p:nvSpPr>
        <p:spPr>
          <a:xfrm rot="-1649580">
            <a:off x="416407" y="9753493"/>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4" id="2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5. APPLICATION PROTOCOL</a:t>
            </a:r>
          </a:p>
        </p:txBody>
      </p:sp>
      <p:sp>
        <p:nvSpPr>
          <p:cNvPr name="TextBox 25" id="25"/>
          <p:cNvSpPr txBox="true"/>
          <p:nvPr/>
        </p:nvSpPr>
        <p:spPr>
          <a:xfrm rot="0">
            <a:off x="1653477" y="2793055"/>
            <a:ext cx="16329768" cy="2732024"/>
          </a:xfrm>
          <a:prstGeom prst="rect">
            <a:avLst/>
          </a:prstGeom>
        </p:spPr>
        <p:txBody>
          <a:bodyPr anchor="t" rtlCol="false" tIns="0" lIns="0" bIns="0" rIns="0">
            <a:spAutoFit/>
          </a:bodyPr>
          <a:lstStyle/>
          <a:p>
            <a:pPr>
              <a:lnSpc>
                <a:spcPts val="4317"/>
              </a:lnSpc>
            </a:pPr>
            <a:r>
              <a:rPr lang="en-US" sz="3399">
                <a:solidFill>
                  <a:srgbClr val="000000"/>
                </a:solidFill>
                <a:latin typeface="Arimo"/>
              </a:rPr>
              <a:t>Add friend: The client sends “username 1”(source) and “username 2”(destination) to the server. The server checks if the friendship already exists and returns a confirmation. When a new friendship is created, a private chatroom between the two users is also automatically created.</a:t>
            </a:r>
          </a:p>
          <a:p>
            <a:pPr>
              <a:lnSpc>
                <a:spcPts val="4317"/>
              </a:lnSpc>
            </a:pPr>
          </a:p>
        </p:txBody>
      </p:sp>
      <p:graphicFrame>
        <p:nvGraphicFramePr>
          <p:cNvPr name="Table 26" id="26"/>
          <p:cNvGraphicFramePr>
            <a:graphicFrameLocks noGrp="true"/>
          </p:cNvGraphicFramePr>
          <p:nvPr/>
        </p:nvGraphicFramePr>
        <p:xfrm>
          <a:off x="7380003" y="6296604"/>
          <a:ext cx="10196858" cy="1220381"/>
        </p:xfrm>
        <a:graphic>
          <a:graphicData uri="http://schemas.openxmlformats.org/drawingml/2006/table">
            <a:tbl>
              <a:tblPr/>
              <a:tblGrid>
                <a:gridCol w="1579051"/>
                <a:gridCol w="1968991"/>
                <a:gridCol w="1582640"/>
                <a:gridCol w="1902185"/>
                <a:gridCol w="1251519"/>
                <a:gridCol w="1912471"/>
              </a:tblGrid>
              <a:tr h="1220381">
                <a:tc>
                  <a:txBody>
                    <a:bodyPr anchor="t" rtlCol="false"/>
                    <a:lstStyle/>
                    <a:p>
                      <a:pPr algn="ctr">
                        <a:lnSpc>
                          <a:spcPts val="2940"/>
                        </a:lnSpc>
                        <a:defRPr/>
                      </a:pPr>
                      <a:r>
                        <a:rPr lang="en-US" sz="2100">
                          <a:solidFill>
                            <a:srgbClr val="000000"/>
                          </a:solidFill>
                          <a:latin typeface="Open Sauce Bold"/>
                        </a:rPr>
                        <a:t>Len1</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(len1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Len2</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(len2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Len3</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Param3</a:t>
                      </a:r>
                      <a:endParaRPr lang="en-US" sz="1100"/>
                    </a:p>
                    <a:p>
                      <a:pPr algn="ctr">
                        <a:lnSpc>
                          <a:spcPts val="2940"/>
                        </a:lnSpc>
                      </a:pPr>
                      <a:r>
                        <a:rPr lang="en-US" sz="2100">
                          <a:solidFill>
                            <a:srgbClr val="000000"/>
                          </a:solidFill>
                          <a:latin typeface="Open Sauce Bold"/>
                        </a:rPr>
                        <a:t>(len3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aphicFrame>
        <p:nvGraphicFramePr>
          <p:cNvPr name="Table 27" id="27"/>
          <p:cNvGraphicFramePr>
            <a:graphicFrameLocks noGrp="true"/>
          </p:cNvGraphicFramePr>
          <p:nvPr/>
        </p:nvGraphicFramePr>
        <p:xfrm>
          <a:off x="3159765" y="6296604"/>
          <a:ext cx="4220238" cy="1220381"/>
        </p:xfrm>
        <a:graphic>
          <a:graphicData uri="http://schemas.openxmlformats.org/drawingml/2006/table">
            <a:tbl>
              <a:tblPr/>
              <a:tblGrid>
                <a:gridCol w="1941566"/>
                <a:gridCol w="2278672"/>
              </a:tblGrid>
              <a:tr h="1220381">
                <a:tc>
                  <a:txBody>
                    <a:bodyPr anchor="t" rtlCol="false"/>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28" id="28"/>
          <p:cNvSpPr txBox="true"/>
          <p:nvPr/>
        </p:nvSpPr>
        <p:spPr>
          <a:xfrm rot="0">
            <a:off x="3159765" y="8508906"/>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Server- Client: Op = 1, Func = 2, return {success, error}</a:t>
            </a:r>
          </a:p>
        </p:txBody>
      </p:sp>
      <p:sp>
        <p:nvSpPr>
          <p:cNvPr name="TextBox 29" id="29"/>
          <p:cNvSpPr txBox="true"/>
          <p:nvPr/>
        </p:nvSpPr>
        <p:spPr>
          <a:xfrm rot="0">
            <a:off x="3159765" y="7750281"/>
            <a:ext cx="16329768" cy="487680"/>
          </a:xfrm>
          <a:prstGeom prst="rect">
            <a:avLst/>
          </a:prstGeom>
        </p:spPr>
        <p:txBody>
          <a:bodyPr anchor="t" rtlCol="false" tIns="0" lIns="0" bIns="0" rIns="0">
            <a:spAutoFit/>
          </a:bodyPr>
          <a:lstStyle/>
          <a:p>
            <a:pPr>
              <a:lnSpc>
                <a:spcPts val="3809"/>
              </a:lnSpc>
            </a:pPr>
            <a:r>
              <a:rPr lang="en-US" sz="2999">
                <a:solidFill>
                  <a:srgbClr val="000000"/>
                </a:solidFill>
                <a:latin typeface="Arimo"/>
              </a:rPr>
              <a:t>Client- Server: Op = 1, Func = 2, Parameters: ["destination", "username", “accept/deny”]</a:t>
            </a:r>
          </a:p>
        </p:txBody>
      </p:sp>
      <p:sp>
        <p:nvSpPr>
          <p:cNvPr name="TextBox 30" id="30"/>
          <p:cNvSpPr txBox="true"/>
          <p:nvPr/>
        </p:nvSpPr>
        <p:spPr>
          <a:xfrm rot="0">
            <a:off x="16738216" y="8708697"/>
            <a:ext cx="1042169"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912365" y="6649008"/>
            <a:ext cx="4672595" cy="8304935"/>
          </a:xfrm>
          <a:custGeom>
            <a:avLst/>
            <a:gdLst/>
            <a:ahLst/>
            <a:cxnLst/>
            <a:rect r="r" b="b" t="t" l="l"/>
            <a:pathLst>
              <a:path h="8304935" w="467259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108635" y="8089898"/>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198312" y="7816271"/>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367179" y="8517376"/>
            <a:ext cx="2258711" cy="670146"/>
            <a:chOff x="0" y="0"/>
            <a:chExt cx="9420344" cy="2794960"/>
          </a:xfrm>
        </p:grpSpPr>
        <p:sp>
          <p:nvSpPr>
            <p:cNvPr name="Freeform 16" id="16"/>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7" id="17"/>
          <p:cNvGrpSpPr/>
          <p:nvPr/>
        </p:nvGrpSpPr>
        <p:grpSpPr>
          <a:xfrm rot="-1649580">
            <a:off x="277870" y="9546445"/>
            <a:ext cx="2258711" cy="1091005"/>
            <a:chOff x="0" y="0"/>
            <a:chExt cx="9420344" cy="4550224"/>
          </a:xfrm>
        </p:grpSpPr>
        <p:sp>
          <p:nvSpPr>
            <p:cNvPr name="Freeform 18" id="18"/>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19" id="19"/>
          <p:cNvSpPr/>
          <p:nvPr/>
        </p:nvSpPr>
        <p:spPr>
          <a:xfrm flipH="false" flipV="false" rot="-1649580">
            <a:off x="1910452" y="8099879"/>
            <a:ext cx="402403" cy="402403"/>
          </a:xfrm>
          <a:custGeom>
            <a:avLst/>
            <a:gdLst/>
            <a:ahLst/>
            <a:cxnLst/>
            <a:rect r="r" b="b" t="t" l="l"/>
            <a:pathLst>
              <a:path h="402403" w="402403">
                <a:moveTo>
                  <a:pt x="0" y="0"/>
                </a:moveTo>
                <a:lnTo>
                  <a:pt x="402403" y="0"/>
                </a:lnTo>
                <a:lnTo>
                  <a:pt x="402403" y="402402"/>
                </a:lnTo>
                <a:lnTo>
                  <a:pt x="0" y="402402"/>
                </a:lnTo>
                <a:lnTo>
                  <a:pt x="0" y="0"/>
                </a:lnTo>
                <a:close/>
              </a:path>
            </a:pathLst>
          </a:custGeom>
          <a:blipFill>
            <a:blip r:embed="rId4"/>
            <a:stretch>
              <a:fillRect l="0" t="0" r="0" b="0"/>
            </a:stretch>
          </a:blipFill>
        </p:spPr>
      </p:sp>
      <p:sp>
        <p:nvSpPr>
          <p:cNvPr name="Freeform 20" id="20"/>
          <p:cNvSpPr/>
          <p:nvPr/>
        </p:nvSpPr>
        <p:spPr>
          <a:xfrm flipH="false" flipV="false" rot="-1649580">
            <a:off x="2687202" y="9508058"/>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4"/>
            <a:stretch>
              <a:fillRect l="0" t="0" r="0" b="0"/>
            </a:stretch>
          </a:blipFill>
        </p:spPr>
      </p:sp>
      <p:sp>
        <p:nvSpPr>
          <p:cNvPr name="TextBox 21" id="21"/>
          <p:cNvSpPr txBox="true"/>
          <p:nvPr/>
        </p:nvSpPr>
        <p:spPr>
          <a:xfrm rot="0">
            <a:off x="1653477" y="1942552"/>
            <a:ext cx="16559313" cy="640715"/>
          </a:xfrm>
          <a:prstGeom prst="rect">
            <a:avLst/>
          </a:prstGeom>
        </p:spPr>
        <p:txBody>
          <a:bodyPr anchor="t" rtlCol="false" tIns="0" lIns="0" bIns="0" rIns="0">
            <a:spAutoFit/>
          </a:bodyPr>
          <a:lstStyle/>
          <a:p>
            <a:pPr>
              <a:lnSpc>
                <a:spcPts val="5079"/>
              </a:lnSpc>
            </a:pPr>
            <a:r>
              <a:rPr lang="en-US" sz="3999">
                <a:solidFill>
                  <a:srgbClr val="0065C0"/>
                </a:solidFill>
                <a:latin typeface="Arimo Bold"/>
              </a:rPr>
              <a:t>2. User list manipulation:</a:t>
            </a:r>
          </a:p>
        </p:txBody>
      </p:sp>
      <p:sp>
        <p:nvSpPr>
          <p:cNvPr name="TextBox 22" id="22"/>
          <p:cNvSpPr txBox="true"/>
          <p:nvPr/>
        </p:nvSpPr>
        <p:spPr>
          <a:xfrm rot="-1649580">
            <a:off x="-856553" y="8957143"/>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3" id="23"/>
          <p:cNvSpPr txBox="true"/>
          <p:nvPr/>
        </p:nvSpPr>
        <p:spPr>
          <a:xfrm rot="-1649580">
            <a:off x="416407" y="9753493"/>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4" id="2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5. APPLICATION PROTOCOL</a:t>
            </a:r>
          </a:p>
        </p:txBody>
      </p:sp>
      <p:sp>
        <p:nvSpPr>
          <p:cNvPr name="TextBox 25" id="25"/>
          <p:cNvSpPr txBox="true"/>
          <p:nvPr/>
        </p:nvSpPr>
        <p:spPr>
          <a:xfrm rot="0">
            <a:off x="1653477" y="2793055"/>
            <a:ext cx="16329768" cy="1103249"/>
          </a:xfrm>
          <a:prstGeom prst="rect">
            <a:avLst/>
          </a:prstGeom>
        </p:spPr>
        <p:txBody>
          <a:bodyPr anchor="t" rtlCol="false" tIns="0" lIns="0" bIns="0" rIns="0">
            <a:spAutoFit/>
          </a:bodyPr>
          <a:lstStyle/>
          <a:p>
            <a:pPr>
              <a:lnSpc>
                <a:spcPts val="4317"/>
              </a:lnSpc>
            </a:pPr>
            <a:r>
              <a:rPr lang="en-US" sz="3399">
                <a:solidFill>
                  <a:srgbClr val="000000"/>
                </a:solidFill>
                <a:latin typeface="Arimo"/>
              </a:rPr>
              <a:t>Get Request list: The client sends username for server to retrieve all the friend requests others have sent to the said user.</a:t>
            </a:r>
          </a:p>
        </p:txBody>
      </p:sp>
      <p:graphicFrame>
        <p:nvGraphicFramePr>
          <p:cNvPr name="Table 26" id="26"/>
          <p:cNvGraphicFramePr>
            <a:graphicFrameLocks noGrp="true"/>
          </p:cNvGraphicFramePr>
          <p:nvPr/>
        </p:nvGraphicFramePr>
        <p:xfrm>
          <a:off x="7380003" y="6296604"/>
          <a:ext cx="10196858" cy="1220381"/>
        </p:xfrm>
        <a:graphic>
          <a:graphicData uri="http://schemas.openxmlformats.org/drawingml/2006/table">
            <a:tbl>
              <a:tblPr/>
              <a:tblGrid>
                <a:gridCol w="1579051"/>
                <a:gridCol w="1968991"/>
                <a:gridCol w="1582640"/>
                <a:gridCol w="1902185"/>
                <a:gridCol w="1251519"/>
                <a:gridCol w="1912471"/>
              </a:tblGrid>
              <a:tr h="1220381">
                <a:tc>
                  <a:txBody>
                    <a:bodyPr anchor="t" rtlCol="false"/>
                    <a:lstStyle/>
                    <a:p>
                      <a:pPr algn="ctr">
                        <a:lnSpc>
                          <a:spcPts val="2940"/>
                        </a:lnSpc>
                        <a:defRPr/>
                      </a:pPr>
                      <a:r>
                        <a:rPr lang="en-US" sz="2100">
                          <a:solidFill>
                            <a:srgbClr val="000000"/>
                          </a:solidFill>
                          <a:latin typeface="Open Sauce Bold"/>
                        </a:rPr>
                        <a:t>Len1</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(len1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Len2</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(len2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Len3</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Param3</a:t>
                      </a:r>
                      <a:endParaRPr lang="en-US" sz="1100"/>
                    </a:p>
                    <a:p>
                      <a:pPr algn="ctr">
                        <a:lnSpc>
                          <a:spcPts val="2940"/>
                        </a:lnSpc>
                      </a:pPr>
                      <a:r>
                        <a:rPr lang="en-US" sz="2100">
                          <a:solidFill>
                            <a:srgbClr val="000000"/>
                          </a:solidFill>
                          <a:latin typeface="Open Sauce Bold"/>
                        </a:rPr>
                        <a:t>(len3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aphicFrame>
        <p:nvGraphicFramePr>
          <p:cNvPr name="Table 27" id="27"/>
          <p:cNvGraphicFramePr>
            <a:graphicFrameLocks noGrp="true"/>
          </p:cNvGraphicFramePr>
          <p:nvPr/>
        </p:nvGraphicFramePr>
        <p:xfrm>
          <a:off x="3159765" y="6296604"/>
          <a:ext cx="4220238" cy="1220381"/>
        </p:xfrm>
        <a:graphic>
          <a:graphicData uri="http://schemas.openxmlformats.org/drawingml/2006/table">
            <a:tbl>
              <a:tblPr/>
              <a:tblGrid>
                <a:gridCol w="1941566"/>
                <a:gridCol w="2278672"/>
              </a:tblGrid>
              <a:tr h="1220381">
                <a:tc>
                  <a:txBody>
                    <a:bodyPr anchor="t" rtlCol="false"/>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28" id="28"/>
          <p:cNvSpPr txBox="true"/>
          <p:nvPr/>
        </p:nvSpPr>
        <p:spPr>
          <a:xfrm rot="0">
            <a:off x="3159765" y="8508906"/>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Server- Client: Op = 1, Func = 3, return Parameters: ["username"]</a:t>
            </a:r>
          </a:p>
        </p:txBody>
      </p:sp>
      <p:sp>
        <p:nvSpPr>
          <p:cNvPr name="TextBox 29" id="29"/>
          <p:cNvSpPr txBox="true"/>
          <p:nvPr/>
        </p:nvSpPr>
        <p:spPr>
          <a:xfrm rot="0">
            <a:off x="3159765" y="7740756"/>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Client- Server: Op = 1, Func = 3, Parameters: ["username"]</a:t>
            </a:r>
          </a:p>
        </p:txBody>
      </p:sp>
      <p:sp>
        <p:nvSpPr>
          <p:cNvPr name="TextBox 30" id="30"/>
          <p:cNvSpPr txBox="true"/>
          <p:nvPr/>
        </p:nvSpPr>
        <p:spPr>
          <a:xfrm rot="0">
            <a:off x="16694534" y="8708697"/>
            <a:ext cx="1129531"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912365" y="6649008"/>
            <a:ext cx="4672595" cy="8304935"/>
          </a:xfrm>
          <a:custGeom>
            <a:avLst/>
            <a:gdLst/>
            <a:ahLst/>
            <a:cxnLst/>
            <a:rect r="r" b="b" t="t" l="l"/>
            <a:pathLst>
              <a:path h="8304935" w="467259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108635" y="8089898"/>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198312" y="7816271"/>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367179" y="8517376"/>
            <a:ext cx="2258711" cy="670146"/>
            <a:chOff x="0" y="0"/>
            <a:chExt cx="9420344" cy="2794960"/>
          </a:xfrm>
        </p:grpSpPr>
        <p:sp>
          <p:nvSpPr>
            <p:cNvPr name="Freeform 16" id="16"/>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7" id="17"/>
          <p:cNvGrpSpPr/>
          <p:nvPr/>
        </p:nvGrpSpPr>
        <p:grpSpPr>
          <a:xfrm rot="-1649580">
            <a:off x="277870" y="9546445"/>
            <a:ext cx="2258711" cy="1091005"/>
            <a:chOff x="0" y="0"/>
            <a:chExt cx="9420344" cy="4550224"/>
          </a:xfrm>
        </p:grpSpPr>
        <p:sp>
          <p:nvSpPr>
            <p:cNvPr name="Freeform 18" id="18"/>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19" id="19"/>
          <p:cNvSpPr/>
          <p:nvPr/>
        </p:nvSpPr>
        <p:spPr>
          <a:xfrm flipH="false" flipV="false" rot="-1649580">
            <a:off x="1910452" y="8099879"/>
            <a:ext cx="402403" cy="402403"/>
          </a:xfrm>
          <a:custGeom>
            <a:avLst/>
            <a:gdLst/>
            <a:ahLst/>
            <a:cxnLst/>
            <a:rect r="r" b="b" t="t" l="l"/>
            <a:pathLst>
              <a:path h="402403" w="402403">
                <a:moveTo>
                  <a:pt x="0" y="0"/>
                </a:moveTo>
                <a:lnTo>
                  <a:pt x="402403" y="0"/>
                </a:lnTo>
                <a:lnTo>
                  <a:pt x="402403" y="402402"/>
                </a:lnTo>
                <a:lnTo>
                  <a:pt x="0" y="402402"/>
                </a:lnTo>
                <a:lnTo>
                  <a:pt x="0" y="0"/>
                </a:lnTo>
                <a:close/>
              </a:path>
            </a:pathLst>
          </a:custGeom>
          <a:blipFill>
            <a:blip r:embed="rId4"/>
            <a:stretch>
              <a:fillRect l="0" t="0" r="0" b="0"/>
            </a:stretch>
          </a:blipFill>
        </p:spPr>
      </p:sp>
      <p:sp>
        <p:nvSpPr>
          <p:cNvPr name="Freeform 20" id="20"/>
          <p:cNvSpPr/>
          <p:nvPr/>
        </p:nvSpPr>
        <p:spPr>
          <a:xfrm flipH="false" flipV="false" rot="-1649580">
            <a:off x="2687202" y="9508058"/>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4"/>
            <a:stretch>
              <a:fillRect l="0" t="0" r="0" b="0"/>
            </a:stretch>
          </a:blipFill>
        </p:spPr>
      </p:sp>
      <p:sp>
        <p:nvSpPr>
          <p:cNvPr name="TextBox 21" id="21"/>
          <p:cNvSpPr txBox="true"/>
          <p:nvPr/>
        </p:nvSpPr>
        <p:spPr>
          <a:xfrm rot="0">
            <a:off x="1653477" y="1942552"/>
            <a:ext cx="16559313" cy="640715"/>
          </a:xfrm>
          <a:prstGeom prst="rect">
            <a:avLst/>
          </a:prstGeom>
        </p:spPr>
        <p:txBody>
          <a:bodyPr anchor="t" rtlCol="false" tIns="0" lIns="0" bIns="0" rIns="0">
            <a:spAutoFit/>
          </a:bodyPr>
          <a:lstStyle/>
          <a:p>
            <a:pPr>
              <a:lnSpc>
                <a:spcPts val="5079"/>
              </a:lnSpc>
            </a:pPr>
            <a:r>
              <a:rPr lang="en-US" sz="3999">
                <a:solidFill>
                  <a:srgbClr val="0065C0"/>
                </a:solidFill>
                <a:latin typeface="Arimo Bold"/>
              </a:rPr>
              <a:t>3. Room list manipulation</a:t>
            </a:r>
          </a:p>
        </p:txBody>
      </p:sp>
      <p:sp>
        <p:nvSpPr>
          <p:cNvPr name="TextBox 22" id="22"/>
          <p:cNvSpPr txBox="true"/>
          <p:nvPr/>
        </p:nvSpPr>
        <p:spPr>
          <a:xfrm rot="-1649580">
            <a:off x="-856553" y="8957143"/>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3" id="23"/>
          <p:cNvSpPr txBox="true"/>
          <p:nvPr/>
        </p:nvSpPr>
        <p:spPr>
          <a:xfrm rot="-1649580">
            <a:off x="416407" y="9753493"/>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4" id="2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5. APPLICATION PROTOCOL</a:t>
            </a:r>
          </a:p>
        </p:txBody>
      </p:sp>
      <p:sp>
        <p:nvSpPr>
          <p:cNvPr name="TextBox 25" id="25"/>
          <p:cNvSpPr txBox="true"/>
          <p:nvPr/>
        </p:nvSpPr>
        <p:spPr>
          <a:xfrm rot="0">
            <a:off x="1653477" y="2793055"/>
            <a:ext cx="16329768" cy="2189099"/>
          </a:xfrm>
          <a:prstGeom prst="rect">
            <a:avLst/>
          </a:prstGeom>
        </p:spPr>
        <p:txBody>
          <a:bodyPr anchor="t" rtlCol="false" tIns="0" lIns="0" bIns="0" rIns="0">
            <a:spAutoFit/>
          </a:bodyPr>
          <a:lstStyle/>
          <a:p>
            <a:pPr>
              <a:lnSpc>
                <a:spcPts val="4317"/>
              </a:lnSpc>
            </a:pPr>
            <a:r>
              <a:rPr lang="en-US" sz="3399">
                <a:solidFill>
                  <a:srgbClr val="000000"/>
                </a:solidFill>
                <a:latin typeface="Arimo"/>
              </a:rPr>
              <a:t>Get Room List: The client sends “username” and the server sends back information about room IDs and room names to the client, indicating the rooms the user belongs to. If it’s a private room, the room name is the name of the other user.</a:t>
            </a:r>
          </a:p>
          <a:p>
            <a:pPr>
              <a:lnSpc>
                <a:spcPts val="4317"/>
              </a:lnSpc>
            </a:pPr>
          </a:p>
        </p:txBody>
      </p:sp>
      <p:graphicFrame>
        <p:nvGraphicFramePr>
          <p:cNvPr name="Table 26" id="26"/>
          <p:cNvGraphicFramePr>
            <a:graphicFrameLocks noGrp="true"/>
          </p:cNvGraphicFramePr>
          <p:nvPr/>
        </p:nvGraphicFramePr>
        <p:xfrm>
          <a:off x="7380003" y="6296604"/>
          <a:ext cx="10196858" cy="1220381"/>
        </p:xfrm>
        <a:graphic>
          <a:graphicData uri="http://schemas.openxmlformats.org/drawingml/2006/table">
            <a:tbl>
              <a:tblPr/>
              <a:tblGrid>
                <a:gridCol w="1579051"/>
                <a:gridCol w="1968991"/>
                <a:gridCol w="1582640"/>
                <a:gridCol w="1902185"/>
                <a:gridCol w="1251519"/>
                <a:gridCol w="1912471"/>
              </a:tblGrid>
              <a:tr h="1220381">
                <a:tc>
                  <a:txBody>
                    <a:bodyPr anchor="t" rtlCol="false"/>
                    <a:lstStyle/>
                    <a:p>
                      <a:pPr algn="ctr">
                        <a:lnSpc>
                          <a:spcPts val="2940"/>
                        </a:lnSpc>
                        <a:defRPr/>
                      </a:pPr>
                      <a:r>
                        <a:rPr lang="en-US" sz="2100">
                          <a:solidFill>
                            <a:srgbClr val="000000"/>
                          </a:solidFill>
                          <a:latin typeface="Open Sauce Bold"/>
                        </a:rPr>
                        <a:t>Len1</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(len1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Len2</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(len2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Len3</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Param3</a:t>
                      </a:r>
                      <a:endParaRPr lang="en-US" sz="1100"/>
                    </a:p>
                    <a:p>
                      <a:pPr algn="ctr">
                        <a:lnSpc>
                          <a:spcPts val="2940"/>
                        </a:lnSpc>
                      </a:pPr>
                      <a:r>
                        <a:rPr lang="en-US" sz="2100">
                          <a:solidFill>
                            <a:srgbClr val="000000"/>
                          </a:solidFill>
                          <a:latin typeface="Open Sauce Bold"/>
                        </a:rPr>
                        <a:t>(len3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aphicFrame>
        <p:nvGraphicFramePr>
          <p:cNvPr name="Table 27" id="27"/>
          <p:cNvGraphicFramePr>
            <a:graphicFrameLocks noGrp="true"/>
          </p:cNvGraphicFramePr>
          <p:nvPr/>
        </p:nvGraphicFramePr>
        <p:xfrm>
          <a:off x="3159765" y="6296604"/>
          <a:ext cx="4220238" cy="1220381"/>
        </p:xfrm>
        <a:graphic>
          <a:graphicData uri="http://schemas.openxmlformats.org/drawingml/2006/table">
            <a:tbl>
              <a:tblPr/>
              <a:tblGrid>
                <a:gridCol w="1941566"/>
                <a:gridCol w="2278672"/>
              </a:tblGrid>
              <a:tr h="1220381">
                <a:tc>
                  <a:txBody>
                    <a:bodyPr anchor="t" rtlCol="false"/>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28" id="28"/>
          <p:cNvSpPr txBox="true"/>
          <p:nvPr/>
        </p:nvSpPr>
        <p:spPr>
          <a:xfrm rot="0">
            <a:off x="3159765" y="8508906"/>
            <a:ext cx="16329768" cy="560324"/>
          </a:xfrm>
          <a:prstGeom prst="rect">
            <a:avLst/>
          </a:prstGeom>
        </p:spPr>
        <p:txBody>
          <a:bodyPr anchor="t" rtlCol="false" tIns="0" lIns="0" bIns="0" rIns="0">
            <a:spAutoFit/>
          </a:bodyPr>
          <a:lstStyle/>
          <a:p>
            <a:pPr>
              <a:lnSpc>
                <a:spcPts val="4317"/>
              </a:lnSpc>
            </a:pPr>
            <a:r>
              <a:rPr lang="en-US" sz="3399" spc="-64">
                <a:solidFill>
                  <a:srgbClr val="000000"/>
                </a:solidFill>
                <a:latin typeface="Arimo"/>
              </a:rPr>
              <a:t>Server- Client: Op = 2, Func = 0, return Parameters: [ "room_id", "roomname" ]</a:t>
            </a:r>
          </a:p>
        </p:txBody>
      </p:sp>
      <p:sp>
        <p:nvSpPr>
          <p:cNvPr name="TextBox 29" id="29"/>
          <p:cNvSpPr txBox="true"/>
          <p:nvPr/>
        </p:nvSpPr>
        <p:spPr>
          <a:xfrm rot="0">
            <a:off x="3159765" y="7740756"/>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Client- Server: Op = 2, Func = 0, Parameters: ["username"]</a:t>
            </a:r>
          </a:p>
        </p:txBody>
      </p:sp>
      <p:sp>
        <p:nvSpPr>
          <p:cNvPr name="TextBox 30" id="30"/>
          <p:cNvSpPr txBox="true"/>
          <p:nvPr/>
        </p:nvSpPr>
        <p:spPr>
          <a:xfrm rot="0">
            <a:off x="16733527" y="8708697"/>
            <a:ext cx="1051545"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912365" y="6649008"/>
            <a:ext cx="4672595" cy="8304935"/>
          </a:xfrm>
          <a:custGeom>
            <a:avLst/>
            <a:gdLst/>
            <a:ahLst/>
            <a:cxnLst/>
            <a:rect r="r" b="b" t="t" l="l"/>
            <a:pathLst>
              <a:path h="8304935" w="467259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108635" y="8089898"/>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198312" y="7816271"/>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367179" y="8517376"/>
            <a:ext cx="2258711" cy="670146"/>
            <a:chOff x="0" y="0"/>
            <a:chExt cx="9420344" cy="2794960"/>
          </a:xfrm>
        </p:grpSpPr>
        <p:sp>
          <p:nvSpPr>
            <p:cNvPr name="Freeform 16" id="16"/>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7" id="17"/>
          <p:cNvGrpSpPr/>
          <p:nvPr/>
        </p:nvGrpSpPr>
        <p:grpSpPr>
          <a:xfrm rot="-1649580">
            <a:off x="277870" y="9546445"/>
            <a:ext cx="2258711" cy="1091005"/>
            <a:chOff x="0" y="0"/>
            <a:chExt cx="9420344" cy="4550224"/>
          </a:xfrm>
        </p:grpSpPr>
        <p:sp>
          <p:nvSpPr>
            <p:cNvPr name="Freeform 18" id="18"/>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19" id="19"/>
          <p:cNvSpPr/>
          <p:nvPr/>
        </p:nvSpPr>
        <p:spPr>
          <a:xfrm flipH="false" flipV="false" rot="-1649580">
            <a:off x="1910452" y="8099879"/>
            <a:ext cx="402403" cy="402403"/>
          </a:xfrm>
          <a:custGeom>
            <a:avLst/>
            <a:gdLst/>
            <a:ahLst/>
            <a:cxnLst/>
            <a:rect r="r" b="b" t="t" l="l"/>
            <a:pathLst>
              <a:path h="402403" w="402403">
                <a:moveTo>
                  <a:pt x="0" y="0"/>
                </a:moveTo>
                <a:lnTo>
                  <a:pt x="402403" y="0"/>
                </a:lnTo>
                <a:lnTo>
                  <a:pt x="402403" y="402402"/>
                </a:lnTo>
                <a:lnTo>
                  <a:pt x="0" y="402402"/>
                </a:lnTo>
                <a:lnTo>
                  <a:pt x="0" y="0"/>
                </a:lnTo>
                <a:close/>
              </a:path>
            </a:pathLst>
          </a:custGeom>
          <a:blipFill>
            <a:blip r:embed="rId4"/>
            <a:stretch>
              <a:fillRect l="0" t="0" r="0" b="0"/>
            </a:stretch>
          </a:blipFill>
        </p:spPr>
      </p:sp>
      <p:sp>
        <p:nvSpPr>
          <p:cNvPr name="Freeform 20" id="20"/>
          <p:cNvSpPr/>
          <p:nvPr/>
        </p:nvSpPr>
        <p:spPr>
          <a:xfrm flipH="false" flipV="false" rot="-1649580">
            <a:off x="2687202" y="9508058"/>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4"/>
            <a:stretch>
              <a:fillRect l="0" t="0" r="0" b="0"/>
            </a:stretch>
          </a:blipFill>
        </p:spPr>
      </p:sp>
      <p:sp>
        <p:nvSpPr>
          <p:cNvPr name="TextBox 21" id="21"/>
          <p:cNvSpPr txBox="true"/>
          <p:nvPr/>
        </p:nvSpPr>
        <p:spPr>
          <a:xfrm rot="0">
            <a:off x="1653477" y="1942552"/>
            <a:ext cx="16559313" cy="640715"/>
          </a:xfrm>
          <a:prstGeom prst="rect">
            <a:avLst/>
          </a:prstGeom>
        </p:spPr>
        <p:txBody>
          <a:bodyPr anchor="t" rtlCol="false" tIns="0" lIns="0" bIns="0" rIns="0">
            <a:spAutoFit/>
          </a:bodyPr>
          <a:lstStyle/>
          <a:p>
            <a:pPr>
              <a:lnSpc>
                <a:spcPts val="5079"/>
              </a:lnSpc>
            </a:pPr>
            <a:r>
              <a:rPr lang="en-US" sz="3999">
                <a:solidFill>
                  <a:srgbClr val="0065C0"/>
                </a:solidFill>
                <a:latin typeface="Arimo Bold"/>
              </a:rPr>
              <a:t>3. Room list manipulation</a:t>
            </a:r>
          </a:p>
        </p:txBody>
      </p:sp>
      <p:sp>
        <p:nvSpPr>
          <p:cNvPr name="TextBox 22" id="22"/>
          <p:cNvSpPr txBox="true"/>
          <p:nvPr/>
        </p:nvSpPr>
        <p:spPr>
          <a:xfrm rot="-1649580">
            <a:off x="-856553" y="8957143"/>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3" id="23"/>
          <p:cNvSpPr txBox="true"/>
          <p:nvPr/>
        </p:nvSpPr>
        <p:spPr>
          <a:xfrm rot="-1649580">
            <a:off x="416407" y="9753493"/>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4" id="2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5. APPLICATION PROTOCOL</a:t>
            </a:r>
          </a:p>
        </p:txBody>
      </p:sp>
      <p:sp>
        <p:nvSpPr>
          <p:cNvPr name="TextBox 25" id="25"/>
          <p:cNvSpPr txBox="true"/>
          <p:nvPr/>
        </p:nvSpPr>
        <p:spPr>
          <a:xfrm rot="0">
            <a:off x="1653477" y="2793055"/>
            <a:ext cx="16329768" cy="1103249"/>
          </a:xfrm>
          <a:prstGeom prst="rect">
            <a:avLst/>
          </a:prstGeom>
        </p:spPr>
        <p:txBody>
          <a:bodyPr anchor="t" rtlCol="false" tIns="0" lIns="0" bIns="0" rIns="0">
            <a:spAutoFit/>
          </a:bodyPr>
          <a:lstStyle/>
          <a:p>
            <a:pPr>
              <a:lnSpc>
                <a:spcPts val="4317"/>
              </a:lnSpc>
            </a:pPr>
            <a:r>
              <a:rPr lang="en-US" sz="3399">
                <a:solidFill>
                  <a:srgbClr val="000000"/>
                </a:solidFill>
                <a:latin typeface="Arimo"/>
              </a:rPr>
              <a:t>Get Member List: The client sends “room_id” and the server retrieves a list of users in the room and sends it back to the client.</a:t>
            </a:r>
          </a:p>
        </p:txBody>
      </p:sp>
      <p:graphicFrame>
        <p:nvGraphicFramePr>
          <p:cNvPr name="Table 26" id="26"/>
          <p:cNvGraphicFramePr>
            <a:graphicFrameLocks noGrp="true"/>
          </p:cNvGraphicFramePr>
          <p:nvPr/>
        </p:nvGraphicFramePr>
        <p:xfrm>
          <a:off x="7380003" y="6296604"/>
          <a:ext cx="10196858" cy="1220381"/>
        </p:xfrm>
        <a:graphic>
          <a:graphicData uri="http://schemas.openxmlformats.org/drawingml/2006/table">
            <a:tbl>
              <a:tblPr/>
              <a:tblGrid>
                <a:gridCol w="1579051"/>
                <a:gridCol w="1968991"/>
                <a:gridCol w="1582640"/>
                <a:gridCol w="1902185"/>
                <a:gridCol w="1251519"/>
                <a:gridCol w="1912471"/>
              </a:tblGrid>
              <a:tr h="1220381">
                <a:tc>
                  <a:txBody>
                    <a:bodyPr anchor="t" rtlCol="false"/>
                    <a:lstStyle/>
                    <a:p>
                      <a:pPr algn="ctr">
                        <a:lnSpc>
                          <a:spcPts val="2940"/>
                        </a:lnSpc>
                        <a:defRPr/>
                      </a:pPr>
                      <a:r>
                        <a:rPr lang="en-US" sz="2100">
                          <a:solidFill>
                            <a:srgbClr val="000000"/>
                          </a:solidFill>
                          <a:latin typeface="Open Sauce Bold"/>
                        </a:rPr>
                        <a:t>Len1</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(len1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Len2</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(len2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Len3</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Param3</a:t>
                      </a:r>
                      <a:endParaRPr lang="en-US" sz="1100"/>
                    </a:p>
                    <a:p>
                      <a:pPr algn="ctr">
                        <a:lnSpc>
                          <a:spcPts val="2940"/>
                        </a:lnSpc>
                      </a:pPr>
                      <a:r>
                        <a:rPr lang="en-US" sz="2100">
                          <a:solidFill>
                            <a:srgbClr val="000000"/>
                          </a:solidFill>
                          <a:latin typeface="Open Sauce Bold"/>
                        </a:rPr>
                        <a:t>(len3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aphicFrame>
        <p:nvGraphicFramePr>
          <p:cNvPr name="Table 27" id="27"/>
          <p:cNvGraphicFramePr>
            <a:graphicFrameLocks noGrp="true"/>
          </p:cNvGraphicFramePr>
          <p:nvPr/>
        </p:nvGraphicFramePr>
        <p:xfrm>
          <a:off x="3159765" y="6296604"/>
          <a:ext cx="4220238" cy="1220381"/>
        </p:xfrm>
        <a:graphic>
          <a:graphicData uri="http://schemas.openxmlformats.org/drawingml/2006/table">
            <a:tbl>
              <a:tblPr/>
              <a:tblGrid>
                <a:gridCol w="1941566"/>
                <a:gridCol w="2278672"/>
              </a:tblGrid>
              <a:tr h="1220381">
                <a:tc>
                  <a:txBody>
                    <a:bodyPr anchor="t" rtlCol="false"/>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28" id="28"/>
          <p:cNvSpPr txBox="true"/>
          <p:nvPr/>
        </p:nvSpPr>
        <p:spPr>
          <a:xfrm rot="0">
            <a:off x="3159765" y="8508906"/>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Server- Client: Op = 2, Func = 1, return Parameters: ["username"]</a:t>
            </a:r>
          </a:p>
        </p:txBody>
      </p:sp>
      <p:sp>
        <p:nvSpPr>
          <p:cNvPr name="TextBox 29" id="29"/>
          <p:cNvSpPr txBox="true"/>
          <p:nvPr/>
        </p:nvSpPr>
        <p:spPr>
          <a:xfrm rot="0">
            <a:off x="3159765" y="7740756"/>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Client- Server: Op = 2, Func = 1, Parameters: ["room_id"]</a:t>
            </a:r>
          </a:p>
        </p:txBody>
      </p:sp>
      <p:sp>
        <p:nvSpPr>
          <p:cNvPr name="TextBox 30" id="30"/>
          <p:cNvSpPr txBox="true"/>
          <p:nvPr/>
        </p:nvSpPr>
        <p:spPr>
          <a:xfrm rot="0">
            <a:off x="16698032" y="8708697"/>
            <a:ext cx="1122536"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912365" y="6649008"/>
            <a:ext cx="4672595" cy="8304935"/>
          </a:xfrm>
          <a:custGeom>
            <a:avLst/>
            <a:gdLst/>
            <a:ahLst/>
            <a:cxnLst/>
            <a:rect r="r" b="b" t="t" l="l"/>
            <a:pathLst>
              <a:path h="8304935" w="467259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108635" y="8089898"/>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198312" y="7816271"/>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367179" y="8517376"/>
            <a:ext cx="2258711" cy="670146"/>
            <a:chOff x="0" y="0"/>
            <a:chExt cx="9420344" cy="2794960"/>
          </a:xfrm>
        </p:grpSpPr>
        <p:sp>
          <p:nvSpPr>
            <p:cNvPr name="Freeform 16" id="16"/>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7" id="17"/>
          <p:cNvGrpSpPr/>
          <p:nvPr/>
        </p:nvGrpSpPr>
        <p:grpSpPr>
          <a:xfrm rot="-1649580">
            <a:off x="277870" y="9546445"/>
            <a:ext cx="2258711" cy="1091005"/>
            <a:chOff x="0" y="0"/>
            <a:chExt cx="9420344" cy="4550224"/>
          </a:xfrm>
        </p:grpSpPr>
        <p:sp>
          <p:nvSpPr>
            <p:cNvPr name="Freeform 18" id="18"/>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19" id="19"/>
          <p:cNvSpPr/>
          <p:nvPr/>
        </p:nvSpPr>
        <p:spPr>
          <a:xfrm flipH="false" flipV="false" rot="-1649580">
            <a:off x="1910452" y="8099879"/>
            <a:ext cx="402403" cy="402403"/>
          </a:xfrm>
          <a:custGeom>
            <a:avLst/>
            <a:gdLst/>
            <a:ahLst/>
            <a:cxnLst/>
            <a:rect r="r" b="b" t="t" l="l"/>
            <a:pathLst>
              <a:path h="402403" w="402403">
                <a:moveTo>
                  <a:pt x="0" y="0"/>
                </a:moveTo>
                <a:lnTo>
                  <a:pt x="402403" y="0"/>
                </a:lnTo>
                <a:lnTo>
                  <a:pt x="402403" y="402402"/>
                </a:lnTo>
                <a:lnTo>
                  <a:pt x="0" y="402402"/>
                </a:lnTo>
                <a:lnTo>
                  <a:pt x="0" y="0"/>
                </a:lnTo>
                <a:close/>
              </a:path>
            </a:pathLst>
          </a:custGeom>
          <a:blipFill>
            <a:blip r:embed="rId4"/>
            <a:stretch>
              <a:fillRect l="0" t="0" r="0" b="0"/>
            </a:stretch>
          </a:blipFill>
        </p:spPr>
      </p:sp>
      <p:sp>
        <p:nvSpPr>
          <p:cNvPr name="Freeform 20" id="20"/>
          <p:cNvSpPr/>
          <p:nvPr/>
        </p:nvSpPr>
        <p:spPr>
          <a:xfrm flipH="false" flipV="false" rot="-1649580">
            <a:off x="2687202" y="9508058"/>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4"/>
            <a:stretch>
              <a:fillRect l="0" t="0" r="0" b="0"/>
            </a:stretch>
          </a:blipFill>
        </p:spPr>
      </p:sp>
      <p:sp>
        <p:nvSpPr>
          <p:cNvPr name="TextBox 21" id="21"/>
          <p:cNvSpPr txBox="true"/>
          <p:nvPr/>
        </p:nvSpPr>
        <p:spPr>
          <a:xfrm rot="0">
            <a:off x="1653477" y="1942552"/>
            <a:ext cx="16559313" cy="640715"/>
          </a:xfrm>
          <a:prstGeom prst="rect">
            <a:avLst/>
          </a:prstGeom>
        </p:spPr>
        <p:txBody>
          <a:bodyPr anchor="t" rtlCol="false" tIns="0" lIns="0" bIns="0" rIns="0">
            <a:spAutoFit/>
          </a:bodyPr>
          <a:lstStyle/>
          <a:p>
            <a:pPr>
              <a:lnSpc>
                <a:spcPts val="5079"/>
              </a:lnSpc>
            </a:pPr>
            <a:r>
              <a:rPr lang="en-US" sz="3999">
                <a:solidFill>
                  <a:srgbClr val="0065C0"/>
                </a:solidFill>
                <a:latin typeface="Arimo Bold"/>
              </a:rPr>
              <a:t>3. Room list manipulation</a:t>
            </a:r>
          </a:p>
        </p:txBody>
      </p:sp>
      <p:sp>
        <p:nvSpPr>
          <p:cNvPr name="TextBox 22" id="22"/>
          <p:cNvSpPr txBox="true"/>
          <p:nvPr/>
        </p:nvSpPr>
        <p:spPr>
          <a:xfrm rot="-1649580">
            <a:off x="-856553" y="8957143"/>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3" id="23"/>
          <p:cNvSpPr txBox="true"/>
          <p:nvPr/>
        </p:nvSpPr>
        <p:spPr>
          <a:xfrm rot="-1649580">
            <a:off x="416407" y="9753493"/>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4" id="2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5. APPLICATION PROTOCOL</a:t>
            </a:r>
          </a:p>
        </p:txBody>
      </p:sp>
      <p:sp>
        <p:nvSpPr>
          <p:cNvPr name="TextBox 25" id="25"/>
          <p:cNvSpPr txBox="true"/>
          <p:nvPr/>
        </p:nvSpPr>
        <p:spPr>
          <a:xfrm rot="0">
            <a:off x="1653477" y="2793055"/>
            <a:ext cx="16329768" cy="2189099"/>
          </a:xfrm>
          <a:prstGeom prst="rect">
            <a:avLst/>
          </a:prstGeom>
        </p:spPr>
        <p:txBody>
          <a:bodyPr anchor="t" rtlCol="false" tIns="0" lIns="0" bIns="0" rIns="0">
            <a:spAutoFit/>
          </a:bodyPr>
          <a:lstStyle/>
          <a:p>
            <a:pPr>
              <a:lnSpc>
                <a:spcPts val="4317"/>
              </a:lnSpc>
            </a:pPr>
            <a:r>
              <a:rPr lang="en-US" sz="3399">
                <a:solidFill>
                  <a:srgbClr val="000000"/>
                </a:solidFill>
                <a:latin typeface="Arimo"/>
              </a:rPr>
              <a:t>Create a new Room: The client sends the “username” of the user that wants to make a group chat. The server initiates the creation of a room, setting that user as the admin, and the server sends back the room ID to the client.</a:t>
            </a:r>
          </a:p>
          <a:p>
            <a:pPr>
              <a:lnSpc>
                <a:spcPts val="4317"/>
              </a:lnSpc>
            </a:pPr>
          </a:p>
        </p:txBody>
      </p:sp>
      <p:graphicFrame>
        <p:nvGraphicFramePr>
          <p:cNvPr name="Table 26" id="26"/>
          <p:cNvGraphicFramePr>
            <a:graphicFrameLocks noGrp="true"/>
          </p:cNvGraphicFramePr>
          <p:nvPr/>
        </p:nvGraphicFramePr>
        <p:xfrm>
          <a:off x="7380003" y="6296604"/>
          <a:ext cx="10196858" cy="1220381"/>
        </p:xfrm>
        <a:graphic>
          <a:graphicData uri="http://schemas.openxmlformats.org/drawingml/2006/table">
            <a:tbl>
              <a:tblPr/>
              <a:tblGrid>
                <a:gridCol w="1579051"/>
                <a:gridCol w="1968991"/>
                <a:gridCol w="1582640"/>
                <a:gridCol w="1902185"/>
                <a:gridCol w="1251519"/>
                <a:gridCol w="1912471"/>
              </a:tblGrid>
              <a:tr h="1220381">
                <a:tc>
                  <a:txBody>
                    <a:bodyPr anchor="t" rtlCol="false"/>
                    <a:lstStyle/>
                    <a:p>
                      <a:pPr algn="ctr">
                        <a:lnSpc>
                          <a:spcPts val="2940"/>
                        </a:lnSpc>
                        <a:defRPr/>
                      </a:pPr>
                      <a:r>
                        <a:rPr lang="en-US" sz="2100">
                          <a:solidFill>
                            <a:srgbClr val="000000"/>
                          </a:solidFill>
                          <a:latin typeface="Open Sauce Bold"/>
                        </a:rPr>
                        <a:t>Len1</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(len1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Len2</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(len2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Len3</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Param3</a:t>
                      </a:r>
                      <a:endParaRPr lang="en-US" sz="1100"/>
                    </a:p>
                    <a:p>
                      <a:pPr algn="ctr">
                        <a:lnSpc>
                          <a:spcPts val="2940"/>
                        </a:lnSpc>
                      </a:pPr>
                      <a:r>
                        <a:rPr lang="en-US" sz="2100">
                          <a:solidFill>
                            <a:srgbClr val="000000"/>
                          </a:solidFill>
                          <a:latin typeface="Open Sauce Bold"/>
                        </a:rPr>
                        <a:t>(len3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aphicFrame>
        <p:nvGraphicFramePr>
          <p:cNvPr name="Table 27" id="27"/>
          <p:cNvGraphicFramePr>
            <a:graphicFrameLocks noGrp="true"/>
          </p:cNvGraphicFramePr>
          <p:nvPr/>
        </p:nvGraphicFramePr>
        <p:xfrm>
          <a:off x="3159765" y="6296604"/>
          <a:ext cx="4220238" cy="1220381"/>
        </p:xfrm>
        <a:graphic>
          <a:graphicData uri="http://schemas.openxmlformats.org/drawingml/2006/table">
            <a:tbl>
              <a:tblPr/>
              <a:tblGrid>
                <a:gridCol w="1941566"/>
                <a:gridCol w="2278672"/>
              </a:tblGrid>
              <a:tr h="1220381">
                <a:tc>
                  <a:txBody>
                    <a:bodyPr anchor="t" rtlCol="false"/>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28" id="28"/>
          <p:cNvSpPr txBox="true"/>
          <p:nvPr/>
        </p:nvSpPr>
        <p:spPr>
          <a:xfrm rot="0">
            <a:off x="3159765" y="8508906"/>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Server- Client: Op = 2, Func = 2, return Parameters: ["room_id"]</a:t>
            </a:r>
          </a:p>
        </p:txBody>
      </p:sp>
      <p:sp>
        <p:nvSpPr>
          <p:cNvPr name="TextBox 29" id="29"/>
          <p:cNvSpPr txBox="true"/>
          <p:nvPr/>
        </p:nvSpPr>
        <p:spPr>
          <a:xfrm rot="0">
            <a:off x="3159765" y="7740756"/>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Client- Server: Op = 2, Func = 2, Parameters: ["room_name", “username”]</a:t>
            </a:r>
          </a:p>
        </p:txBody>
      </p:sp>
      <p:sp>
        <p:nvSpPr>
          <p:cNvPr name="TextBox 30" id="30"/>
          <p:cNvSpPr txBox="true"/>
          <p:nvPr/>
        </p:nvSpPr>
        <p:spPr>
          <a:xfrm rot="0">
            <a:off x="16760428" y="8708697"/>
            <a:ext cx="997744"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912365" y="6649008"/>
            <a:ext cx="4672595" cy="8304935"/>
          </a:xfrm>
          <a:custGeom>
            <a:avLst/>
            <a:gdLst/>
            <a:ahLst/>
            <a:cxnLst/>
            <a:rect r="r" b="b" t="t" l="l"/>
            <a:pathLst>
              <a:path h="8304935" w="467259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108635" y="8089898"/>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198312" y="7816271"/>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367179" y="8517376"/>
            <a:ext cx="2258711" cy="670146"/>
            <a:chOff x="0" y="0"/>
            <a:chExt cx="9420344" cy="2794960"/>
          </a:xfrm>
        </p:grpSpPr>
        <p:sp>
          <p:nvSpPr>
            <p:cNvPr name="Freeform 16" id="16"/>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7" id="17"/>
          <p:cNvGrpSpPr/>
          <p:nvPr/>
        </p:nvGrpSpPr>
        <p:grpSpPr>
          <a:xfrm rot="-1649580">
            <a:off x="277870" y="9546445"/>
            <a:ext cx="2258711" cy="1091005"/>
            <a:chOff x="0" y="0"/>
            <a:chExt cx="9420344" cy="4550224"/>
          </a:xfrm>
        </p:grpSpPr>
        <p:sp>
          <p:nvSpPr>
            <p:cNvPr name="Freeform 18" id="18"/>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19" id="19"/>
          <p:cNvSpPr/>
          <p:nvPr/>
        </p:nvSpPr>
        <p:spPr>
          <a:xfrm flipH="false" flipV="false" rot="-1649580">
            <a:off x="1910452" y="8099879"/>
            <a:ext cx="402403" cy="402403"/>
          </a:xfrm>
          <a:custGeom>
            <a:avLst/>
            <a:gdLst/>
            <a:ahLst/>
            <a:cxnLst/>
            <a:rect r="r" b="b" t="t" l="l"/>
            <a:pathLst>
              <a:path h="402403" w="402403">
                <a:moveTo>
                  <a:pt x="0" y="0"/>
                </a:moveTo>
                <a:lnTo>
                  <a:pt x="402403" y="0"/>
                </a:lnTo>
                <a:lnTo>
                  <a:pt x="402403" y="402402"/>
                </a:lnTo>
                <a:lnTo>
                  <a:pt x="0" y="402402"/>
                </a:lnTo>
                <a:lnTo>
                  <a:pt x="0" y="0"/>
                </a:lnTo>
                <a:close/>
              </a:path>
            </a:pathLst>
          </a:custGeom>
          <a:blipFill>
            <a:blip r:embed="rId4"/>
            <a:stretch>
              <a:fillRect l="0" t="0" r="0" b="0"/>
            </a:stretch>
          </a:blipFill>
        </p:spPr>
      </p:sp>
      <p:sp>
        <p:nvSpPr>
          <p:cNvPr name="Freeform 20" id="20"/>
          <p:cNvSpPr/>
          <p:nvPr/>
        </p:nvSpPr>
        <p:spPr>
          <a:xfrm flipH="false" flipV="false" rot="-1649580">
            <a:off x="2687202" y="9508058"/>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4"/>
            <a:stretch>
              <a:fillRect l="0" t="0" r="0" b="0"/>
            </a:stretch>
          </a:blipFill>
        </p:spPr>
      </p:sp>
      <p:sp>
        <p:nvSpPr>
          <p:cNvPr name="TextBox 21" id="21"/>
          <p:cNvSpPr txBox="true"/>
          <p:nvPr/>
        </p:nvSpPr>
        <p:spPr>
          <a:xfrm rot="0">
            <a:off x="1653477" y="1942552"/>
            <a:ext cx="16559313" cy="640715"/>
          </a:xfrm>
          <a:prstGeom prst="rect">
            <a:avLst/>
          </a:prstGeom>
        </p:spPr>
        <p:txBody>
          <a:bodyPr anchor="t" rtlCol="false" tIns="0" lIns="0" bIns="0" rIns="0">
            <a:spAutoFit/>
          </a:bodyPr>
          <a:lstStyle/>
          <a:p>
            <a:pPr>
              <a:lnSpc>
                <a:spcPts val="5079"/>
              </a:lnSpc>
            </a:pPr>
            <a:r>
              <a:rPr lang="en-US" sz="3999">
                <a:solidFill>
                  <a:srgbClr val="0065C0"/>
                </a:solidFill>
                <a:latin typeface="Arimo Bold"/>
              </a:rPr>
              <a:t>3. Room list manipulation</a:t>
            </a:r>
          </a:p>
        </p:txBody>
      </p:sp>
      <p:sp>
        <p:nvSpPr>
          <p:cNvPr name="TextBox 22" id="22"/>
          <p:cNvSpPr txBox="true"/>
          <p:nvPr/>
        </p:nvSpPr>
        <p:spPr>
          <a:xfrm rot="-1649580">
            <a:off x="-856553" y="8957143"/>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3" id="23"/>
          <p:cNvSpPr txBox="true"/>
          <p:nvPr/>
        </p:nvSpPr>
        <p:spPr>
          <a:xfrm rot="-1649580">
            <a:off x="416407" y="9753493"/>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4" id="2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5. APPLICATION PROTOCOL</a:t>
            </a:r>
          </a:p>
        </p:txBody>
      </p:sp>
      <p:sp>
        <p:nvSpPr>
          <p:cNvPr name="TextBox 25" id="25"/>
          <p:cNvSpPr txBox="true"/>
          <p:nvPr/>
        </p:nvSpPr>
        <p:spPr>
          <a:xfrm rot="0">
            <a:off x="1653477" y="2793055"/>
            <a:ext cx="16329768" cy="1103249"/>
          </a:xfrm>
          <a:prstGeom prst="rect">
            <a:avLst/>
          </a:prstGeom>
        </p:spPr>
        <p:txBody>
          <a:bodyPr anchor="t" rtlCol="false" tIns="0" lIns="0" bIns="0" rIns="0">
            <a:spAutoFit/>
          </a:bodyPr>
          <a:lstStyle/>
          <a:p>
            <a:pPr>
              <a:lnSpc>
                <a:spcPts val="4317"/>
              </a:lnSpc>
            </a:pPr>
            <a:r>
              <a:rPr lang="en-US" sz="3399">
                <a:solidFill>
                  <a:srgbClr val="000000"/>
                </a:solidFill>
                <a:latin typeface="Arimo"/>
              </a:rPr>
              <a:t>Add a member: The client sends the “username” to be added and the “room_id” to the server. The server sends a confirmation back to the client.</a:t>
            </a:r>
          </a:p>
        </p:txBody>
      </p:sp>
      <p:graphicFrame>
        <p:nvGraphicFramePr>
          <p:cNvPr name="Table 26" id="26"/>
          <p:cNvGraphicFramePr>
            <a:graphicFrameLocks noGrp="true"/>
          </p:cNvGraphicFramePr>
          <p:nvPr/>
        </p:nvGraphicFramePr>
        <p:xfrm>
          <a:off x="7380003" y="6296604"/>
          <a:ext cx="10196858" cy="1220381"/>
        </p:xfrm>
        <a:graphic>
          <a:graphicData uri="http://schemas.openxmlformats.org/drawingml/2006/table">
            <a:tbl>
              <a:tblPr/>
              <a:tblGrid>
                <a:gridCol w="1579051"/>
                <a:gridCol w="1968991"/>
                <a:gridCol w="1582640"/>
                <a:gridCol w="1902185"/>
                <a:gridCol w="1251519"/>
                <a:gridCol w="1912471"/>
              </a:tblGrid>
              <a:tr h="1220381">
                <a:tc>
                  <a:txBody>
                    <a:bodyPr anchor="t" rtlCol="false"/>
                    <a:lstStyle/>
                    <a:p>
                      <a:pPr algn="ctr">
                        <a:lnSpc>
                          <a:spcPts val="2940"/>
                        </a:lnSpc>
                        <a:defRPr/>
                      </a:pPr>
                      <a:r>
                        <a:rPr lang="en-US" sz="2100">
                          <a:solidFill>
                            <a:srgbClr val="000000"/>
                          </a:solidFill>
                          <a:latin typeface="Open Sauce Bold"/>
                        </a:rPr>
                        <a:t>Len1</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(len1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Len2</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(len2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Len3</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Param3</a:t>
                      </a:r>
                      <a:endParaRPr lang="en-US" sz="1100"/>
                    </a:p>
                    <a:p>
                      <a:pPr algn="ctr">
                        <a:lnSpc>
                          <a:spcPts val="2940"/>
                        </a:lnSpc>
                      </a:pPr>
                      <a:r>
                        <a:rPr lang="en-US" sz="2100">
                          <a:solidFill>
                            <a:srgbClr val="000000"/>
                          </a:solidFill>
                          <a:latin typeface="Open Sauce Bold"/>
                        </a:rPr>
                        <a:t>(len3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aphicFrame>
        <p:nvGraphicFramePr>
          <p:cNvPr name="Table 27" id="27"/>
          <p:cNvGraphicFramePr>
            <a:graphicFrameLocks noGrp="true"/>
          </p:cNvGraphicFramePr>
          <p:nvPr/>
        </p:nvGraphicFramePr>
        <p:xfrm>
          <a:off x="3159765" y="6296604"/>
          <a:ext cx="4220238" cy="1220381"/>
        </p:xfrm>
        <a:graphic>
          <a:graphicData uri="http://schemas.openxmlformats.org/drawingml/2006/table">
            <a:tbl>
              <a:tblPr/>
              <a:tblGrid>
                <a:gridCol w="1941566"/>
                <a:gridCol w="2278672"/>
              </a:tblGrid>
              <a:tr h="1220381">
                <a:tc>
                  <a:txBody>
                    <a:bodyPr anchor="t" rtlCol="false"/>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28" id="28"/>
          <p:cNvSpPr txBox="true"/>
          <p:nvPr/>
        </p:nvSpPr>
        <p:spPr>
          <a:xfrm rot="0">
            <a:off x="3159765" y="8508906"/>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Server- Client: Op = 2, Func = 3, return {success, error}</a:t>
            </a:r>
          </a:p>
        </p:txBody>
      </p:sp>
      <p:sp>
        <p:nvSpPr>
          <p:cNvPr name="TextBox 29" id="29"/>
          <p:cNvSpPr txBox="true"/>
          <p:nvPr/>
        </p:nvSpPr>
        <p:spPr>
          <a:xfrm rot="0">
            <a:off x="3159765" y="7740756"/>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Client- Server: Op = 2, Func = 3, Parameters: ["room_id", “username”]</a:t>
            </a:r>
          </a:p>
        </p:txBody>
      </p:sp>
      <p:sp>
        <p:nvSpPr>
          <p:cNvPr name="TextBox 30" id="30"/>
          <p:cNvSpPr txBox="true"/>
          <p:nvPr/>
        </p:nvSpPr>
        <p:spPr>
          <a:xfrm rot="0">
            <a:off x="16697660" y="8708697"/>
            <a:ext cx="1123280"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912365" y="6649008"/>
            <a:ext cx="4672595" cy="8304935"/>
          </a:xfrm>
          <a:custGeom>
            <a:avLst/>
            <a:gdLst/>
            <a:ahLst/>
            <a:cxnLst/>
            <a:rect r="r" b="b" t="t" l="l"/>
            <a:pathLst>
              <a:path h="8304935" w="467259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108635" y="8089898"/>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198312" y="7816271"/>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367179" y="8517376"/>
            <a:ext cx="2258711" cy="670146"/>
            <a:chOff x="0" y="0"/>
            <a:chExt cx="9420344" cy="2794960"/>
          </a:xfrm>
        </p:grpSpPr>
        <p:sp>
          <p:nvSpPr>
            <p:cNvPr name="Freeform 16" id="16"/>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7" id="17"/>
          <p:cNvGrpSpPr/>
          <p:nvPr/>
        </p:nvGrpSpPr>
        <p:grpSpPr>
          <a:xfrm rot="-1649580">
            <a:off x="277870" y="9546445"/>
            <a:ext cx="2258711" cy="1091005"/>
            <a:chOff x="0" y="0"/>
            <a:chExt cx="9420344" cy="4550224"/>
          </a:xfrm>
        </p:grpSpPr>
        <p:sp>
          <p:nvSpPr>
            <p:cNvPr name="Freeform 18" id="18"/>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19" id="19"/>
          <p:cNvSpPr/>
          <p:nvPr/>
        </p:nvSpPr>
        <p:spPr>
          <a:xfrm flipH="false" flipV="false" rot="-1649580">
            <a:off x="1910452" y="8099879"/>
            <a:ext cx="402403" cy="402403"/>
          </a:xfrm>
          <a:custGeom>
            <a:avLst/>
            <a:gdLst/>
            <a:ahLst/>
            <a:cxnLst/>
            <a:rect r="r" b="b" t="t" l="l"/>
            <a:pathLst>
              <a:path h="402403" w="402403">
                <a:moveTo>
                  <a:pt x="0" y="0"/>
                </a:moveTo>
                <a:lnTo>
                  <a:pt x="402403" y="0"/>
                </a:lnTo>
                <a:lnTo>
                  <a:pt x="402403" y="402402"/>
                </a:lnTo>
                <a:lnTo>
                  <a:pt x="0" y="402402"/>
                </a:lnTo>
                <a:lnTo>
                  <a:pt x="0" y="0"/>
                </a:lnTo>
                <a:close/>
              </a:path>
            </a:pathLst>
          </a:custGeom>
          <a:blipFill>
            <a:blip r:embed="rId4"/>
            <a:stretch>
              <a:fillRect l="0" t="0" r="0" b="0"/>
            </a:stretch>
          </a:blipFill>
        </p:spPr>
      </p:sp>
      <p:sp>
        <p:nvSpPr>
          <p:cNvPr name="Freeform 20" id="20"/>
          <p:cNvSpPr/>
          <p:nvPr/>
        </p:nvSpPr>
        <p:spPr>
          <a:xfrm flipH="false" flipV="false" rot="-1649580">
            <a:off x="2687202" y="9508058"/>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4"/>
            <a:stretch>
              <a:fillRect l="0" t="0" r="0" b="0"/>
            </a:stretch>
          </a:blipFill>
        </p:spPr>
      </p:sp>
      <p:sp>
        <p:nvSpPr>
          <p:cNvPr name="TextBox 21" id="21"/>
          <p:cNvSpPr txBox="true"/>
          <p:nvPr/>
        </p:nvSpPr>
        <p:spPr>
          <a:xfrm rot="0">
            <a:off x="1653477" y="1942552"/>
            <a:ext cx="16559313" cy="640715"/>
          </a:xfrm>
          <a:prstGeom prst="rect">
            <a:avLst/>
          </a:prstGeom>
        </p:spPr>
        <p:txBody>
          <a:bodyPr anchor="t" rtlCol="false" tIns="0" lIns="0" bIns="0" rIns="0">
            <a:spAutoFit/>
          </a:bodyPr>
          <a:lstStyle/>
          <a:p>
            <a:pPr>
              <a:lnSpc>
                <a:spcPts val="5079"/>
              </a:lnSpc>
            </a:pPr>
            <a:r>
              <a:rPr lang="en-US" sz="3999">
                <a:solidFill>
                  <a:srgbClr val="0065C0"/>
                </a:solidFill>
                <a:latin typeface="Arimo Bold"/>
              </a:rPr>
              <a:t>3. Room list manipulation</a:t>
            </a:r>
          </a:p>
        </p:txBody>
      </p:sp>
      <p:sp>
        <p:nvSpPr>
          <p:cNvPr name="TextBox 22" id="22"/>
          <p:cNvSpPr txBox="true"/>
          <p:nvPr/>
        </p:nvSpPr>
        <p:spPr>
          <a:xfrm rot="-1649580">
            <a:off x="-856553" y="8957143"/>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3" id="23"/>
          <p:cNvSpPr txBox="true"/>
          <p:nvPr/>
        </p:nvSpPr>
        <p:spPr>
          <a:xfrm rot="-1649580">
            <a:off x="416407" y="9753493"/>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4" id="2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5. APPLICATION PROTOCOL</a:t>
            </a:r>
          </a:p>
        </p:txBody>
      </p:sp>
      <p:sp>
        <p:nvSpPr>
          <p:cNvPr name="TextBox 25" id="25"/>
          <p:cNvSpPr txBox="true"/>
          <p:nvPr/>
        </p:nvSpPr>
        <p:spPr>
          <a:xfrm rot="0">
            <a:off x="1653477" y="2793055"/>
            <a:ext cx="16329768" cy="2189099"/>
          </a:xfrm>
          <a:prstGeom prst="rect">
            <a:avLst/>
          </a:prstGeom>
        </p:spPr>
        <p:txBody>
          <a:bodyPr anchor="t" rtlCol="false" tIns="0" lIns="0" bIns="0" rIns="0">
            <a:spAutoFit/>
          </a:bodyPr>
          <a:lstStyle/>
          <a:p>
            <a:pPr>
              <a:lnSpc>
                <a:spcPts val="4317"/>
              </a:lnSpc>
            </a:pPr>
            <a:r>
              <a:rPr lang="en-US" sz="3399">
                <a:solidFill>
                  <a:srgbClr val="000000"/>
                </a:solidFill>
                <a:latin typeface="Arimo"/>
              </a:rPr>
              <a:t>Remove member: The client sends the “username” of the user they want to remove and the “room_id”. The server sends a confirmation back to the client.</a:t>
            </a:r>
          </a:p>
          <a:p>
            <a:pPr>
              <a:lnSpc>
                <a:spcPts val="4317"/>
              </a:lnSpc>
            </a:pPr>
          </a:p>
          <a:p>
            <a:pPr>
              <a:lnSpc>
                <a:spcPts val="4317"/>
              </a:lnSpc>
            </a:pPr>
            <a:r>
              <a:rPr lang="en-US" sz="3399">
                <a:solidFill>
                  <a:srgbClr val="000000"/>
                </a:solidFill>
                <a:latin typeface="Arimo"/>
              </a:rPr>
              <a:t>This protocol is also used for when an user want to leave a chat room.</a:t>
            </a:r>
          </a:p>
        </p:txBody>
      </p:sp>
      <p:graphicFrame>
        <p:nvGraphicFramePr>
          <p:cNvPr name="Table 26" id="26"/>
          <p:cNvGraphicFramePr>
            <a:graphicFrameLocks noGrp="true"/>
          </p:cNvGraphicFramePr>
          <p:nvPr/>
        </p:nvGraphicFramePr>
        <p:xfrm>
          <a:off x="7380003" y="6296604"/>
          <a:ext cx="10196858" cy="1220381"/>
        </p:xfrm>
        <a:graphic>
          <a:graphicData uri="http://schemas.openxmlformats.org/drawingml/2006/table">
            <a:tbl>
              <a:tblPr/>
              <a:tblGrid>
                <a:gridCol w="1579051"/>
                <a:gridCol w="1968991"/>
                <a:gridCol w="1582640"/>
                <a:gridCol w="1902185"/>
                <a:gridCol w="1251519"/>
                <a:gridCol w="1912471"/>
              </a:tblGrid>
              <a:tr h="1220381">
                <a:tc>
                  <a:txBody>
                    <a:bodyPr anchor="t" rtlCol="false"/>
                    <a:lstStyle/>
                    <a:p>
                      <a:pPr algn="ctr">
                        <a:lnSpc>
                          <a:spcPts val="2940"/>
                        </a:lnSpc>
                        <a:defRPr/>
                      </a:pPr>
                      <a:r>
                        <a:rPr lang="en-US" sz="2100">
                          <a:solidFill>
                            <a:srgbClr val="000000"/>
                          </a:solidFill>
                          <a:latin typeface="Open Sauce Bold"/>
                        </a:rPr>
                        <a:t>Len1</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(len1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Len2</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(len2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Len3</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Param3</a:t>
                      </a:r>
                      <a:endParaRPr lang="en-US" sz="1100"/>
                    </a:p>
                    <a:p>
                      <a:pPr algn="ctr">
                        <a:lnSpc>
                          <a:spcPts val="2940"/>
                        </a:lnSpc>
                      </a:pPr>
                      <a:r>
                        <a:rPr lang="en-US" sz="2100">
                          <a:solidFill>
                            <a:srgbClr val="000000"/>
                          </a:solidFill>
                          <a:latin typeface="Open Sauce Bold"/>
                        </a:rPr>
                        <a:t>(len3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aphicFrame>
        <p:nvGraphicFramePr>
          <p:cNvPr name="Table 27" id="27"/>
          <p:cNvGraphicFramePr>
            <a:graphicFrameLocks noGrp="true"/>
          </p:cNvGraphicFramePr>
          <p:nvPr/>
        </p:nvGraphicFramePr>
        <p:xfrm>
          <a:off x="3159765" y="6296604"/>
          <a:ext cx="4220238" cy="1220381"/>
        </p:xfrm>
        <a:graphic>
          <a:graphicData uri="http://schemas.openxmlformats.org/drawingml/2006/table">
            <a:tbl>
              <a:tblPr/>
              <a:tblGrid>
                <a:gridCol w="1941566"/>
                <a:gridCol w="2278672"/>
              </a:tblGrid>
              <a:tr h="1220381">
                <a:tc>
                  <a:txBody>
                    <a:bodyPr anchor="t" rtlCol="false"/>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28" id="28"/>
          <p:cNvSpPr txBox="true"/>
          <p:nvPr/>
        </p:nvSpPr>
        <p:spPr>
          <a:xfrm rot="0">
            <a:off x="3159765" y="8508906"/>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Server- Client: Op = 2, Func = 4, return {success, error}</a:t>
            </a:r>
          </a:p>
        </p:txBody>
      </p:sp>
      <p:sp>
        <p:nvSpPr>
          <p:cNvPr name="TextBox 29" id="29"/>
          <p:cNvSpPr txBox="true"/>
          <p:nvPr/>
        </p:nvSpPr>
        <p:spPr>
          <a:xfrm rot="0">
            <a:off x="3159765" y="7740756"/>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Client- Server: Op = 2, Func = 4, Parameters: ["room_id", “username”]</a:t>
            </a:r>
          </a:p>
        </p:txBody>
      </p:sp>
      <p:sp>
        <p:nvSpPr>
          <p:cNvPr name="TextBox 30" id="30"/>
          <p:cNvSpPr txBox="true"/>
          <p:nvPr/>
        </p:nvSpPr>
        <p:spPr>
          <a:xfrm rot="0">
            <a:off x="16700004" y="8708697"/>
            <a:ext cx="1118592"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61457" y="-20739916"/>
            <a:ext cx="6953828" cy="881013"/>
          </a:xfrm>
          <a:prstGeom prst="rect">
            <a:avLst/>
          </a:prstGeom>
        </p:spPr>
        <p:txBody>
          <a:bodyPr anchor="t" rtlCol="false" tIns="0" lIns="0" bIns="0" rIns="0">
            <a:spAutoFit/>
          </a:bodyPr>
          <a:lstStyle/>
          <a:p>
            <a:pPr algn="ctr">
              <a:lnSpc>
                <a:spcPts val="5759"/>
              </a:lnSpc>
            </a:pPr>
            <a:r>
              <a:rPr lang="en-US" sz="4800">
                <a:solidFill>
                  <a:srgbClr val="000000"/>
                </a:solidFill>
                <a:latin typeface="Arial Bold"/>
              </a:rPr>
              <a:t>Thành Viên trong nhóm</a:t>
            </a:r>
          </a:p>
        </p:txBody>
      </p:sp>
      <p:grpSp>
        <p:nvGrpSpPr>
          <p:cNvPr name="Group 3" id="3"/>
          <p:cNvGrpSpPr/>
          <p:nvPr/>
        </p:nvGrpSpPr>
        <p:grpSpPr>
          <a:xfrm rot="0">
            <a:off x="12406703" y="-2862942"/>
            <a:ext cx="12182585" cy="13149942"/>
            <a:chOff x="0" y="0"/>
            <a:chExt cx="16243446" cy="17533256"/>
          </a:xfrm>
        </p:grpSpPr>
        <p:sp>
          <p:nvSpPr>
            <p:cNvPr name="Freeform 4" id="4"/>
            <p:cNvSpPr/>
            <p:nvPr/>
          </p:nvSpPr>
          <p:spPr>
            <a:xfrm flipH="false" flipV="false" rot="0">
              <a:off x="0" y="0"/>
              <a:ext cx="16243554" cy="17533365"/>
            </a:xfrm>
            <a:custGeom>
              <a:avLst/>
              <a:gdLst/>
              <a:ahLst/>
              <a:cxnLst/>
              <a:rect r="r" b="b" t="t" l="l"/>
              <a:pathLst>
                <a:path h="17533365" w="16243554">
                  <a:moveTo>
                    <a:pt x="0" y="8766683"/>
                  </a:moveTo>
                  <a:cubicBezTo>
                    <a:pt x="0" y="3924935"/>
                    <a:pt x="3636264" y="0"/>
                    <a:pt x="8121777" y="0"/>
                  </a:cubicBezTo>
                  <a:cubicBezTo>
                    <a:pt x="12607290" y="0"/>
                    <a:pt x="16243554" y="3924935"/>
                    <a:pt x="16243554" y="8766683"/>
                  </a:cubicBezTo>
                  <a:cubicBezTo>
                    <a:pt x="16243554" y="13608431"/>
                    <a:pt x="12607290" y="17533365"/>
                    <a:pt x="8121777" y="17533365"/>
                  </a:cubicBezTo>
                  <a:cubicBezTo>
                    <a:pt x="3636264" y="17533365"/>
                    <a:pt x="0" y="13608304"/>
                    <a:pt x="0" y="8766683"/>
                  </a:cubicBezTo>
                  <a:close/>
                </a:path>
              </a:pathLst>
            </a:custGeom>
            <a:solidFill>
              <a:srgbClr val="A7E7FF"/>
            </a:solidFill>
          </p:spPr>
        </p:sp>
      </p:grpSp>
      <p:grpSp>
        <p:nvGrpSpPr>
          <p:cNvPr name="Group 5" id="5"/>
          <p:cNvGrpSpPr/>
          <p:nvPr/>
        </p:nvGrpSpPr>
        <p:grpSpPr>
          <a:xfrm rot="0">
            <a:off x="-3988295" y="-2844060"/>
            <a:ext cx="8077041" cy="7351851"/>
            <a:chOff x="0" y="0"/>
            <a:chExt cx="11268014" cy="10256326"/>
          </a:xfrm>
        </p:grpSpPr>
        <p:sp>
          <p:nvSpPr>
            <p:cNvPr name="Freeform 6" id="6"/>
            <p:cNvSpPr/>
            <p:nvPr/>
          </p:nvSpPr>
          <p:spPr>
            <a:xfrm flipH="false" flipV="false" rot="0">
              <a:off x="0" y="0"/>
              <a:ext cx="11268075" cy="10256266"/>
            </a:xfrm>
            <a:custGeom>
              <a:avLst/>
              <a:gdLst/>
              <a:ahLst/>
              <a:cxnLst/>
              <a:rect r="r" b="b" t="t" l="l"/>
              <a:pathLst>
                <a:path h="10256266" w="11268075">
                  <a:moveTo>
                    <a:pt x="0" y="5128133"/>
                  </a:moveTo>
                  <a:cubicBezTo>
                    <a:pt x="0" y="2295906"/>
                    <a:pt x="2522474" y="0"/>
                    <a:pt x="5633974" y="0"/>
                  </a:cubicBezTo>
                  <a:cubicBezTo>
                    <a:pt x="8745474" y="0"/>
                    <a:pt x="11268075" y="2295906"/>
                    <a:pt x="11268075" y="5128133"/>
                  </a:cubicBezTo>
                  <a:cubicBezTo>
                    <a:pt x="11268075" y="7960361"/>
                    <a:pt x="8745601" y="10256266"/>
                    <a:pt x="5633974" y="10256266"/>
                  </a:cubicBezTo>
                  <a:cubicBezTo>
                    <a:pt x="2522347" y="10256266"/>
                    <a:pt x="0" y="7960360"/>
                    <a:pt x="0" y="5128133"/>
                  </a:cubicBezTo>
                  <a:close/>
                </a:path>
              </a:pathLst>
            </a:custGeom>
            <a:solidFill>
              <a:srgbClr val="A7E7FF"/>
            </a:solidFill>
          </p:spPr>
        </p:sp>
      </p:grpSp>
      <p:sp>
        <p:nvSpPr>
          <p:cNvPr name="Freeform 7" id="7"/>
          <p:cNvSpPr/>
          <p:nvPr/>
        </p:nvSpPr>
        <p:spPr>
          <a:xfrm flipH="false" flipV="false" rot="0">
            <a:off x="86068" y="-21295444"/>
            <a:ext cx="8649273" cy="13227848"/>
          </a:xfrm>
          <a:custGeom>
            <a:avLst/>
            <a:gdLst/>
            <a:ahLst/>
            <a:cxnLst/>
            <a:rect r="r" b="b" t="t" l="l"/>
            <a:pathLst>
              <a:path h="13227848" w="8649273">
                <a:moveTo>
                  <a:pt x="0" y="0"/>
                </a:moveTo>
                <a:lnTo>
                  <a:pt x="8649274" y="0"/>
                </a:lnTo>
                <a:lnTo>
                  <a:pt x="8649274" y="13227848"/>
                </a:lnTo>
                <a:lnTo>
                  <a:pt x="0" y="132278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4086809" y="-19859853"/>
            <a:ext cx="622359" cy="506766"/>
            <a:chOff x="0" y="0"/>
            <a:chExt cx="829812" cy="675688"/>
          </a:xfrm>
        </p:grpSpPr>
        <p:sp>
          <p:nvSpPr>
            <p:cNvPr name="Freeform 9" id="9"/>
            <p:cNvSpPr/>
            <p:nvPr/>
          </p:nvSpPr>
          <p:spPr>
            <a:xfrm flipH="false" flipV="false" rot="0">
              <a:off x="0" y="0"/>
              <a:ext cx="829818" cy="675767"/>
            </a:xfrm>
            <a:custGeom>
              <a:avLst/>
              <a:gdLst/>
              <a:ahLst/>
              <a:cxnLst/>
              <a:rect r="r" b="b" t="t" l="l"/>
              <a:pathLst>
                <a:path h="675767" w="829818">
                  <a:moveTo>
                    <a:pt x="0" y="112649"/>
                  </a:moveTo>
                  <a:cubicBezTo>
                    <a:pt x="0" y="50419"/>
                    <a:pt x="50419" y="0"/>
                    <a:pt x="112649" y="0"/>
                  </a:cubicBezTo>
                  <a:lnTo>
                    <a:pt x="717169" y="0"/>
                  </a:lnTo>
                  <a:cubicBezTo>
                    <a:pt x="779399" y="0"/>
                    <a:pt x="829818" y="50419"/>
                    <a:pt x="829818" y="112649"/>
                  </a:cubicBezTo>
                  <a:lnTo>
                    <a:pt x="829818" y="563118"/>
                  </a:lnTo>
                  <a:cubicBezTo>
                    <a:pt x="829818" y="625348"/>
                    <a:pt x="779399" y="675767"/>
                    <a:pt x="717169" y="675767"/>
                  </a:cubicBezTo>
                  <a:lnTo>
                    <a:pt x="112649" y="675767"/>
                  </a:lnTo>
                  <a:cubicBezTo>
                    <a:pt x="50419" y="675640"/>
                    <a:pt x="0" y="625221"/>
                    <a:pt x="0" y="563118"/>
                  </a:cubicBezTo>
                  <a:close/>
                </a:path>
              </a:pathLst>
            </a:custGeom>
            <a:solidFill>
              <a:srgbClr val="FFFFFF"/>
            </a:solidFill>
          </p:spPr>
        </p:sp>
      </p:grpSp>
      <p:grpSp>
        <p:nvGrpSpPr>
          <p:cNvPr name="Group 10" id="10"/>
          <p:cNvGrpSpPr/>
          <p:nvPr/>
        </p:nvGrpSpPr>
        <p:grpSpPr>
          <a:xfrm rot="0">
            <a:off x="4487772" y="-20267541"/>
            <a:ext cx="508613" cy="429464"/>
            <a:chOff x="0" y="0"/>
            <a:chExt cx="678150" cy="572618"/>
          </a:xfrm>
        </p:grpSpPr>
        <p:sp>
          <p:nvSpPr>
            <p:cNvPr name="Freeform 11" id="11"/>
            <p:cNvSpPr/>
            <p:nvPr/>
          </p:nvSpPr>
          <p:spPr>
            <a:xfrm flipH="false" flipV="false" rot="0">
              <a:off x="0" y="0"/>
              <a:ext cx="678180" cy="572643"/>
            </a:xfrm>
            <a:custGeom>
              <a:avLst/>
              <a:gdLst/>
              <a:ahLst/>
              <a:cxnLst/>
              <a:rect r="r" b="b" t="t" l="l"/>
              <a:pathLst>
                <a:path h="572643" w="678180">
                  <a:moveTo>
                    <a:pt x="339090" y="0"/>
                  </a:moveTo>
                  <a:cubicBezTo>
                    <a:pt x="151765" y="0"/>
                    <a:pt x="0" y="127889"/>
                    <a:pt x="0" y="285750"/>
                  </a:cubicBezTo>
                  <a:cubicBezTo>
                    <a:pt x="0" y="381381"/>
                    <a:pt x="0" y="477012"/>
                    <a:pt x="0" y="572643"/>
                  </a:cubicBezTo>
                  <a:lnTo>
                    <a:pt x="88646" y="572643"/>
                  </a:lnTo>
                  <a:lnTo>
                    <a:pt x="88646" y="280162"/>
                  </a:lnTo>
                  <a:cubicBezTo>
                    <a:pt x="88646" y="163703"/>
                    <a:pt x="200787" y="69215"/>
                    <a:pt x="339090" y="69215"/>
                  </a:cubicBezTo>
                  <a:cubicBezTo>
                    <a:pt x="477393" y="69215"/>
                    <a:pt x="589534" y="163703"/>
                    <a:pt x="589534" y="280162"/>
                  </a:cubicBezTo>
                  <a:lnTo>
                    <a:pt x="589534" y="572643"/>
                  </a:lnTo>
                  <a:lnTo>
                    <a:pt x="678180" y="572643"/>
                  </a:lnTo>
                  <a:lnTo>
                    <a:pt x="678180" y="285750"/>
                  </a:lnTo>
                  <a:cubicBezTo>
                    <a:pt x="678180" y="127889"/>
                    <a:pt x="526288" y="0"/>
                    <a:pt x="339090" y="0"/>
                  </a:cubicBezTo>
                  <a:close/>
                </a:path>
              </a:pathLst>
            </a:custGeom>
            <a:solidFill>
              <a:srgbClr val="FFFFFF"/>
            </a:solidFill>
          </p:spPr>
        </p:sp>
      </p:grpSp>
      <p:grpSp>
        <p:nvGrpSpPr>
          <p:cNvPr name="Group 12" id="12"/>
          <p:cNvGrpSpPr/>
          <p:nvPr/>
        </p:nvGrpSpPr>
        <p:grpSpPr>
          <a:xfrm rot="0">
            <a:off x="5760236" y="-19105576"/>
            <a:ext cx="2428275" cy="1200891"/>
            <a:chOff x="0" y="0"/>
            <a:chExt cx="3237700" cy="1601188"/>
          </a:xfrm>
        </p:grpSpPr>
        <p:sp>
          <p:nvSpPr>
            <p:cNvPr name="Freeform 13" id="13"/>
            <p:cNvSpPr/>
            <p:nvPr/>
          </p:nvSpPr>
          <p:spPr>
            <a:xfrm flipH="false" flipV="false" rot="0">
              <a:off x="0" y="0"/>
              <a:ext cx="3237738" cy="1601216"/>
            </a:xfrm>
            <a:custGeom>
              <a:avLst/>
              <a:gdLst/>
              <a:ahLst/>
              <a:cxnLst/>
              <a:rect r="r" b="b" t="t" l="l"/>
              <a:pathLst>
                <a:path h="1601216" w="3237738">
                  <a:moveTo>
                    <a:pt x="0" y="800608"/>
                  </a:moveTo>
                  <a:cubicBezTo>
                    <a:pt x="0" y="358394"/>
                    <a:pt x="358394" y="0"/>
                    <a:pt x="800608" y="0"/>
                  </a:cubicBezTo>
                  <a:lnTo>
                    <a:pt x="2437130" y="0"/>
                  </a:lnTo>
                  <a:cubicBezTo>
                    <a:pt x="2879344" y="0"/>
                    <a:pt x="3237738" y="358394"/>
                    <a:pt x="3237738" y="800608"/>
                  </a:cubicBezTo>
                  <a:cubicBezTo>
                    <a:pt x="3237738" y="1242822"/>
                    <a:pt x="2879344" y="1601216"/>
                    <a:pt x="2437130" y="1601216"/>
                  </a:cubicBezTo>
                  <a:lnTo>
                    <a:pt x="800608" y="1601216"/>
                  </a:lnTo>
                  <a:cubicBezTo>
                    <a:pt x="358394" y="1601216"/>
                    <a:pt x="0" y="1242695"/>
                    <a:pt x="0" y="800608"/>
                  </a:cubicBezTo>
                  <a:close/>
                </a:path>
              </a:pathLst>
            </a:custGeom>
            <a:solidFill>
              <a:srgbClr val="548135"/>
            </a:solidFill>
          </p:spPr>
        </p:sp>
        <p:sp>
          <p:nvSpPr>
            <p:cNvPr name="TextBox 14" id="14"/>
            <p:cNvSpPr txBox="true"/>
            <p:nvPr/>
          </p:nvSpPr>
          <p:spPr>
            <a:xfrm>
              <a:off x="0" y="-57150"/>
              <a:ext cx="3237700" cy="1658338"/>
            </a:xfrm>
            <a:prstGeom prst="rect">
              <a:avLst/>
            </a:prstGeom>
          </p:spPr>
          <p:txBody>
            <a:bodyPr anchor="ctr" rtlCol="false" tIns="50800" lIns="50800" bIns="50800" rIns="50800"/>
            <a:lstStyle/>
            <a:p>
              <a:pPr algn="l">
                <a:lnSpc>
                  <a:spcPts val="3240"/>
                </a:lnSpc>
              </a:pPr>
              <a:r>
                <a:rPr lang="en-US" sz="2700">
                  <a:solidFill>
                    <a:srgbClr val="FFFFFF"/>
                  </a:solidFill>
                  <a:latin typeface="Arial"/>
                </a:rPr>
                <a:t>Group </a:t>
              </a:r>
            </a:p>
            <a:p>
              <a:pPr algn="l">
                <a:lnSpc>
                  <a:spcPts val="3240"/>
                </a:lnSpc>
              </a:pPr>
              <a:r>
                <a:rPr lang="en-US" sz="2700">
                  <a:solidFill>
                    <a:srgbClr val="FFFFFF"/>
                  </a:solidFill>
                  <a:latin typeface="Arial"/>
                </a:rPr>
                <a:t>Name</a:t>
              </a:r>
            </a:p>
          </p:txBody>
        </p:sp>
      </p:grpSp>
      <p:grpSp>
        <p:nvGrpSpPr>
          <p:cNvPr name="Group 15" id="15"/>
          <p:cNvGrpSpPr/>
          <p:nvPr/>
        </p:nvGrpSpPr>
        <p:grpSpPr>
          <a:xfrm rot="0">
            <a:off x="7119360" y="-19002933"/>
            <a:ext cx="987714" cy="995605"/>
            <a:chOff x="0" y="0"/>
            <a:chExt cx="1316952" cy="1327474"/>
          </a:xfrm>
        </p:grpSpPr>
        <p:sp>
          <p:nvSpPr>
            <p:cNvPr name="Freeform 16" id="16"/>
            <p:cNvSpPr/>
            <p:nvPr/>
          </p:nvSpPr>
          <p:spPr>
            <a:xfrm flipH="false" flipV="false" rot="0">
              <a:off x="0" y="0"/>
              <a:ext cx="1316990" cy="1327404"/>
            </a:xfrm>
            <a:custGeom>
              <a:avLst/>
              <a:gdLst/>
              <a:ahLst/>
              <a:cxnLst/>
              <a:rect r="r" b="b" t="t" l="l"/>
              <a:pathLst>
                <a:path h="1327404" w="1316990">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4"/>
              <a:stretch>
                <a:fillRect l="0" t="-38186" r="2" b="-38191"/>
              </a:stretch>
            </a:blipFill>
          </p:spPr>
        </p:sp>
      </p:grpSp>
      <p:grpSp>
        <p:nvGrpSpPr>
          <p:cNvPr name="Group 17" id="17"/>
          <p:cNvGrpSpPr/>
          <p:nvPr/>
        </p:nvGrpSpPr>
        <p:grpSpPr>
          <a:xfrm rot="0">
            <a:off x="9547634" y="-25125338"/>
            <a:ext cx="7507912" cy="6758609"/>
            <a:chOff x="0" y="0"/>
            <a:chExt cx="10010550" cy="9011478"/>
          </a:xfrm>
        </p:grpSpPr>
        <p:sp>
          <p:nvSpPr>
            <p:cNvPr name="Freeform 18" id="18"/>
            <p:cNvSpPr/>
            <p:nvPr/>
          </p:nvSpPr>
          <p:spPr>
            <a:xfrm flipH="false" flipV="false" rot="0">
              <a:off x="0" y="0"/>
              <a:ext cx="10010521" cy="9011539"/>
            </a:xfrm>
            <a:custGeom>
              <a:avLst/>
              <a:gdLst/>
              <a:ahLst/>
              <a:cxnLst/>
              <a:rect r="r" b="b" t="t" l="l"/>
              <a:pathLst>
                <a:path h="9011539" w="10010521">
                  <a:moveTo>
                    <a:pt x="0" y="626999"/>
                  </a:moveTo>
                  <a:cubicBezTo>
                    <a:pt x="0" y="280670"/>
                    <a:pt x="280670" y="0"/>
                    <a:pt x="626999" y="0"/>
                  </a:cubicBezTo>
                  <a:lnTo>
                    <a:pt x="9383522" y="0"/>
                  </a:lnTo>
                  <a:cubicBezTo>
                    <a:pt x="9729851" y="0"/>
                    <a:pt x="10010521" y="280670"/>
                    <a:pt x="10010521" y="626999"/>
                  </a:cubicBezTo>
                  <a:lnTo>
                    <a:pt x="10010521" y="8384413"/>
                  </a:lnTo>
                  <a:cubicBezTo>
                    <a:pt x="10010521" y="8730742"/>
                    <a:pt x="9729851" y="9011412"/>
                    <a:pt x="9383522" y="9011412"/>
                  </a:cubicBezTo>
                  <a:lnTo>
                    <a:pt x="626999" y="9011412"/>
                  </a:lnTo>
                  <a:cubicBezTo>
                    <a:pt x="280670" y="9011539"/>
                    <a:pt x="0" y="8730742"/>
                    <a:pt x="0" y="8384413"/>
                  </a:cubicBezTo>
                  <a:close/>
                </a:path>
              </a:pathLst>
            </a:custGeom>
            <a:solidFill>
              <a:srgbClr val="9CC2E5"/>
            </a:solidFill>
          </p:spPr>
        </p:sp>
      </p:grpSp>
      <p:grpSp>
        <p:nvGrpSpPr>
          <p:cNvPr name="Group 19" id="19"/>
          <p:cNvGrpSpPr/>
          <p:nvPr/>
        </p:nvGrpSpPr>
        <p:grpSpPr>
          <a:xfrm rot="0">
            <a:off x="747732" y="-17656602"/>
            <a:ext cx="7065258" cy="2096220"/>
            <a:chOff x="0" y="0"/>
            <a:chExt cx="9420344" cy="2794960"/>
          </a:xfrm>
        </p:grpSpPr>
        <p:sp>
          <p:nvSpPr>
            <p:cNvPr name="Freeform 20" id="20"/>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0CB5BF"/>
            </a:solidFill>
          </p:spPr>
        </p:sp>
      </p:grpSp>
      <p:grpSp>
        <p:nvGrpSpPr>
          <p:cNvPr name="Group 21" id="21"/>
          <p:cNvGrpSpPr/>
          <p:nvPr/>
        </p:nvGrpSpPr>
        <p:grpSpPr>
          <a:xfrm rot="0">
            <a:off x="1039763" y="-17286753"/>
            <a:ext cx="1466656" cy="1345721"/>
            <a:chOff x="0" y="0"/>
            <a:chExt cx="1955541" cy="1794294"/>
          </a:xfrm>
        </p:grpSpPr>
        <p:sp>
          <p:nvSpPr>
            <p:cNvPr name="Freeform 22" id="22"/>
            <p:cNvSpPr/>
            <p:nvPr/>
          </p:nvSpPr>
          <p:spPr>
            <a:xfrm flipH="false" flipV="false" rot="0">
              <a:off x="0" y="0"/>
              <a:ext cx="1955546" cy="1794383"/>
            </a:xfrm>
            <a:custGeom>
              <a:avLst/>
              <a:gdLst/>
              <a:ahLst/>
              <a:cxnLst/>
              <a:rect r="r" b="b" t="t" l="l"/>
              <a:pathLst>
                <a:path h="1794383" w="1955546">
                  <a:moveTo>
                    <a:pt x="0" y="661416"/>
                  </a:moveTo>
                  <a:cubicBezTo>
                    <a:pt x="0" y="296164"/>
                    <a:pt x="296164" y="0"/>
                    <a:pt x="661416" y="0"/>
                  </a:cubicBezTo>
                  <a:lnTo>
                    <a:pt x="1294130" y="0"/>
                  </a:lnTo>
                  <a:cubicBezTo>
                    <a:pt x="1659382" y="0"/>
                    <a:pt x="1955546" y="296164"/>
                    <a:pt x="1955546" y="661416"/>
                  </a:cubicBezTo>
                  <a:lnTo>
                    <a:pt x="1955546" y="1132967"/>
                  </a:lnTo>
                  <a:cubicBezTo>
                    <a:pt x="1955546" y="1498219"/>
                    <a:pt x="1659382" y="1794383"/>
                    <a:pt x="1294130" y="1794383"/>
                  </a:cubicBezTo>
                  <a:lnTo>
                    <a:pt x="661416" y="1794383"/>
                  </a:lnTo>
                  <a:cubicBezTo>
                    <a:pt x="296164" y="1794256"/>
                    <a:pt x="0" y="1498219"/>
                    <a:pt x="0" y="1132967"/>
                  </a:cubicBezTo>
                  <a:close/>
                </a:path>
              </a:pathLst>
            </a:custGeom>
            <a:blipFill>
              <a:blip r:embed="rId5"/>
              <a:stretch>
                <a:fillRect l="0" t="-13657" r="0" b="-13652"/>
              </a:stretch>
            </a:blipFill>
          </p:spPr>
        </p:sp>
      </p:grpSp>
      <p:grpSp>
        <p:nvGrpSpPr>
          <p:cNvPr name="Group 23" id="23"/>
          <p:cNvGrpSpPr/>
          <p:nvPr/>
        </p:nvGrpSpPr>
        <p:grpSpPr>
          <a:xfrm rot="0">
            <a:off x="728932" y="-15365524"/>
            <a:ext cx="3615645" cy="3973234"/>
            <a:chOff x="0" y="0"/>
            <a:chExt cx="4820860" cy="5297646"/>
          </a:xfrm>
        </p:grpSpPr>
        <p:sp>
          <p:nvSpPr>
            <p:cNvPr name="Freeform 24" id="24"/>
            <p:cNvSpPr/>
            <p:nvPr/>
          </p:nvSpPr>
          <p:spPr>
            <a:xfrm flipH="false" flipV="false" rot="0">
              <a:off x="0" y="0"/>
              <a:ext cx="4820920" cy="5297678"/>
            </a:xfrm>
            <a:custGeom>
              <a:avLst/>
              <a:gdLst/>
              <a:ahLst/>
              <a:cxnLst/>
              <a:rect r="r" b="b" t="t" l="l"/>
              <a:pathLst>
                <a:path h="5297678" w="4820920">
                  <a:moveTo>
                    <a:pt x="0" y="249936"/>
                  </a:moveTo>
                  <a:cubicBezTo>
                    <a:pt x="0" y="111887"/>
                    <a:pt x="111887" y="0"/>
                    <a:pt x="249936" y="0"/>
                  </a:cubicBezTo>
                  <a:lnTo>
                    <a:pt x="4570984" y="0"/>
                  </a:lnTo>
                  <a:cubicBezTo>
                    <a:pt x="4709033" y="0"/>
                    <a:pt x="4820920" y="111887"/>
                    <a:pt x="4820920" y="249936"/>
                  </a:cubicBezTo>
                  <a:lnTo>
                    <a:pt x="4820920" y="5047742"/>
                  </a:lnTo>
                  <a:cubicBezTo>
                    <a:pt x="4820920" y="5185791"/>
                    <a:pt x="4709033" y="5297678"/>
                    <a:pt x="4570984" y="5297678"/>
                  </a:cubicBezTo>
                  <a:lnTo>
                    <a:pt x="249936" y="5297678"/>
                  </a:lnTo>
                  <a:cubicBezTo>
                    <a:pt x="111887" y="5297678"/>
                    <a:pt x="0" y="5185791"/>
                    <a:pt x="0" y="5047742"/>
                  </a:cubicBezTo>
                  <a:close/>
                </a:path>
              </a:pathLst>
            </a:custGeom>
            <a:solidFill>
              <a:srgbClr val="0CB5BF"/>
            </a:solidFill>
          </p:spPr>
        </p:sp>
      </p:grpSp>
      <p:grpSp>
        <p:nvGrpSpPr>
          <p:cNvPr name="Group 25" id="25"/>
          <p:cNvGrpSpPr/>
          <p:nvPr/>
        </p:nvGrpSpPr>
        <p:grpSpPr>
          <a:xfrm rot="0">
            <a:off x="1008555" y="-15064127"/>
            <a:ext cx="3067804" cy="3343686"/>
            <a:chOff x="0" y="0"/>
            <a:chExt cx="4090406" cy="4458248"/>
          </a:xfrm>
        </p:grpSpPr>
        <p:sp>
          <p:nvSpPr>
            <p:cNvPr name="Freeform 26" id="26"/>
            <p:cNvSpPr/>
            <p:nvPr/>
          </p:nvSpPr>
          <p:spPr>
            <a:xfrm flipH="false" flipV="false" rot="0">
              <a:off x="0" y="0"/>
              <a:ext cx="4090416" cy="4458208"/>
            </a:xfrm>
            <a:custGeom>
              <a:avLst/>
              <a:gdLst/>
              <a:ahLst/>
              <a:cxnLst/>
              <a:rect r="r" b="b" t="t" l="l"/>
              <a:pathLst>
                <a:path h="4458208" w="4090416">
                  <a:moveTo>
                    <a:pt x="0" y="0"/>
                  </a:moveTo>
                  <a:lnTo>
                    <a:pt x="4090416" y="0"/>
                  </a:lnTo>
                  <a:lnTo>
                    <a:pt x="4090416" y="4458208"/>
                  </a:lnTo>
                  <a:lnTo>
                    <a:pt x="0" y="4458208"/>
                  </a:lnTo>
                  <a:close/>
                </a:path>
              </a:pathLst>
            </a:custGeom>
            <a:solidFill>
              <a:srgbClr val="4472C4"/>
            </a:solidFill>
          </p:spPr>
        </p:sp>
        <p:sp>
          <p:nvSpPr>
            <p:cNvPr name="TextBox 27" id="27"/>
            <p:cNvSpPr txBox="true"/>
            <p:nvPr/>
          </p:nvSpPr>
          <p:spPr>
            <a:xfrm>
              <a:off x="0" y="-9525"/>
              <a:ext cx="4090406" cy="4467773"/>
            </a:xfrm>
            <a:prstGeom prst="rect">
              <a:avLst/>
            </a:prstGeom>
          </p:spPr>
          <p:txBody>
            <a:bodyPr anchor="ctr" rtlCol="false" tIns="50800" lIns="50800" bIns="50800" rIns="50800"/>
            <a:lstStyle/>
            <a:p>
              <a:pPr algn="ctr">
                <a:lnSpc>
                  <a:spcPts val="3240"/>
                </a:lnSpc>
              </a:pPr>
              <a:r>
                <a:rPr lang="en-US" sz="2700" spc="25">
                  <a:solidFill>
                    <a:srgbClr val="FFFFFF"/>
                  </a:solidFill>
                  <a:latin typeface="TT Rounds Condensed"/>
                </a:rPr>
                <a:t>Chèn ảnh</a:t>
              </a:r>
            </a:p>
          </p:txBody>
        </p:sp>
      </p:grpSp>
      <p:grpSp>
        <p:nvGrpSpPr>
          <p:cNvPr name="Group 28" id="28"/>
          <p:cNvGrpSpPr/>
          <p:nvPr/>
        </p:nvGrpSpPr>
        <p:grpSpPr>
          <a:xfrm rot="0">
            <a:off x="4421068" y="-15365524"/>
            <a:ext cx="3453409" cy="3973234"/>
            <a:chOff x="0" y="0"/>
            <a:chExt cx="4604546" cy="5297646"/>
          </a:xfrm>
        </p:grpSpPr>
        <p:sp>
          <p:nvSpPr>
            <p:cNvPr name="Freeform 29" id="29"/>
            <p:cNvSpPr/>
            <p:nvPr/>
          </p:nvSpPr>
          <p:spPr>
            <a:xfrm flipH="false" flipV="false" rot="0">
              <a:off x="0" y="0"/>
              <a:ext cx="4604639" cy="5297678"/>
            </a:xfrm>
            <a:custGeom>
              <a:avLst/>
              <a:gdLst/>
              <a:ahLst/>
              <a:cxnLst/>
              <a:rect r="r" b="b" t="t" l="l"/>
              <a:pathLst>
                <a:path h="5297678" w="4604639">
                  <a:moveTo>
                    <a:pt x="0" y="238760"/>
                  </a:moveTo>
                  <a:cubicBezTo>
                    <a:pt x="0" y="106807"/>
                    <a:pt x="106807" y="0"/>
                    <a:pt x="238760" y="0"/>
                  </a:cubicBezTo>
                  <a:lnTo>
                    <a:pt x="4365879" y="0"/>
                  </a:lnTo>
                  <a:cubicBezTo>
                    <a:pt x="4497705" y="0"/>
                    <a:pt x="4604639" y="106807"/>
                    <a:pt x="4604639" y="238760"/>
                  </a:cubicBezTo>
                  <a:lnTo>
                    <a:pt x="4604639" y="5058918"/>
                  </a:lnTo>
                  <a:cubicBezTo>
                    <a:pt x="4604639" y="5190744"/>
                    <a:pt x="4497832" y="5297678"/>
                    <a:pt x="4365879" y="5297678"/>
                  </a:cubicBezTo>
                  <a:lnTo>
                    <a:pt x="238760" y="5297678"/>
                  </a:lnTo>
                  <a:cubicBezTo>
                    <a:pt x="106934" y="5297678"/>
                    <a:pt x="0" y="5190871"/>
                    <a:pt x="0" y="5058918"/>
                  </a:cubicBezTo>
                  <a:close/>
                </a:path>
              </a:pathLst>
            </a:custGeom>
            <a:solidFill>
              <a:srgbClr val="0CB5BF"/>
            </a:solidFill>
          </p:spPr>
        </p:sp>
      </p:grpSp>
      <p:grpSp>
        <p:nvGrpSpPr>
          <p:cNvPr name="Group 30" id="30"/>
          <p:cNvGrpSpPr/>
          <p:nvPr/>
        </p:nvGrpSpPr>
        <p:grpSpPr>
          <a:xfrm rot="0">
            <a:off x="4677405" y="-15109735"/>
            <a:ext cx="2930151" cy="3343686"/>
            <a:chOff x="0" y="0"/>
            <a:chExt cx="3906868" cy="4458248"/>
          </a:xfrm>
        </p:grpSpPr>
        <p:sp>
          <p:nvSpPr>
            <p:cNvPr name="Freeform 31" id="31"/>
            <p:cNvSpPr/>
            <p:nvPr/>
          </p:nvSpPr>
          <p:spPr>
            <a:xfrm flipH="false" flipV="false" rot="0">
              <a:off x="0" y="0"/>
              <a:ext cx="3906901" cy="4458208"/>
            </a:xfrm>
            <a:custGeom>
              <a:avLst/>
              <a:gdLst/>
              <a:ahLst/>
              <a:cxnLst/>
              <a:rect r="r" b="b" t="t" l="l"/>
              <a:pathLst>
                <a:path h="4458208" w="3906901">
                  <a:moveTo>
                    <a:pt x="0" y="0"/>
                  </a:moveTo>
                  <a:lnTo>
                    <a:pt x="3906901" y="0"/>
                  </a:lnTo>
                  <a:lnTo>
                    <a:pt x="3906901" y="4458208"/>
                  </a:lnTo>
                  <a:lnTo>
                    <a:pt x="0" y="4458208"/>
                  </a:lnTo>
                  <a:close/>
                </a:path>
              </a:pathLst>
            </a:custGeom>
            <a:solidFill>
              <a:srgbClr val="4472C4"/>
            </a:solidFill>
          </p:spPr>
        </p:sp>
        <p:sp>
          <p:nvSpPr>
            <p:cNvPr name="TextBox 32" id="32"/>
            <p:cNvSpPr txBox="true"/>
            <p:nvPr/>
          </p:nvSpPr>
          <p:spPr>
            <a:xfrm>
              <a:off x="0" y="-9525"/>
              <a:ext cx="3906868" cy="4467773"/>
            </a:xfrm>
            <a:prstGeom prst="rect">
              <a:avLst/>
            </a:prstGeom>
          </p:spPr>
          <p:txBody>
            <a:bodyPr anchor="ctr" rtlCol="false" tIns="50800" lIns="50800" bIns="50800" rIns="50800"/>
            <a:lstStyle/>
            <a:p>
              <a:pPr algn="ctr">
                <a:lnSpc>
                  <a:spcPts val="3240"/>
                </a:lnSpc>
              </a:pPr>
              <a:r>
                <a:rPr lang="en-US" sz="2700" spc="25">
                  <a:solidFill>
                    <a:srgbClr val="FFFFFF"/>
                  </a:solidFill>
                  <a:latin typeface="TT Rounds Condensed"/>
                </a:rPr>
                <a:t>Chèn ảnh 2</a:t>
              </a:r>
            </a:p>
          </p:txBody>
        </p:sp>
      </p:grpSp>
      <p:sp>
        <p:nvSpPr>
          <p:cNvPr name="Freeform 33" id="33"/>
          <p:cNvSpPr/>
          <p:nvPr/>
        </p:nvSpPr>
        <p:spPr>
          <a:xfrm flipH="false" flipV="false" rot="0">
            <a:off x="554583" y="1562887"/>
            <a:ext cx="7043554" cy="7310904"/>
          </a:xfrm>
          <a:custGeom>
            <a:avLst/>
            <a:gdLst/>
            <a:ahLst/>
            <a:cxnLst/>
            <a:rect r="r" b="b" t="t" l="l"/>
            <a:pathLst>
              <a:path h="7310904" w="7043554">
                <a:moveTo>
                  <a:pt x="0" y="0"/>
                </a:moveTo>
                <a:lnTo>
                  <a:pt x="7043553" y="0"/>
                </a:lnTo>
                <a:lnTo>
                  <a:pt x="7043553" y="7310904"/>
                </a:lnTo>
                <a:lnTo>
                  <a:pt x="0" y="73109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4" id="34"/>
          <p:cNvSpPr/>
          <p:nvPr/>
        </p:nvSpPr>
        <p:spPr>
          <a:xfrm flipH="false" flipV="false" rot="0">
            <a:off x="3987690" y="11376330"/>
            <a:ext cx="13067856" cy="8186314"/>
          </a:xfrm>
          <a:custGeom>
            <a:avLst/>
            <a:gdLst/>
            <a:ahLst/>
            <a:cxnLst/>
            <a:rect r="r" b="b" t="t" l="l"/>
            <a:pathLst>
              <a:path h="8186314" w="13067856">
                <a:moveTo>
                  <a:pt x="0" y="0"/>
                </a:moveTo>
                <a:lnTo>
                  <a:pt x="13067856" y="0"/>
                </a:lnTo>
                <a:lnTo>
                  <a:pt x="13067856" y="8186314"/>
                </a:lnTo>
                <a:lnTo>
                  <a:pt x="0" y="81863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5" id="35"/>
          <p:cNvGrpSpPr/>
          <p:nvPr/>
        </p:nvGrpSpPr>
        <p:grpSpPr>
          <a:xfrm rot="0">
            <a:off x="9517224" y="-32606062"/>
            <a:ext cx="6842860" cy="1450471"/>
            <a:chOff x="0" y="0"/>
            <a:chExt cx="9123814" cy="1933962"/>
          </a:xfrm>
        </p:grpSpPr>
        <p:sp>
          <p:nvSpPr>
            <p:cNvPr name="Freeform 36" id="36"/>
            <p:cNvSpPr/>
            <p:nvPr/>
          </p:nvSpPr>
          <p:spPr>
            <a:xfrm flipH="false" flipV="false" rot="0">
              <a:off x="0" y="0"/>
              <a:ext cx="9123807" cy="1933956"/>
            </a:xfrm>
            <a:custGeom>
              <a:avLst/>
              <a:gdLst/>
              <a:ahLst/>
              <a:cxnLst/>
              <a:rect r="r" b="b" t="t" l="l"/>
              <a:pathLst>
                <a:path h="1933956" w="9123807">
                  <a:moveTo>
                    <a:pt x="0" y="322326"/>
                  </a:moveTo>
                  <a:cubicBezTo>
                    <a:pt x="0" y="144272"/>
                    <a:pt x="144272" y="0"/>
                    <a:pt x="322326" y="0"/>
                  </a:cubicBezTo>
                  <a:lnTo>
                    <a:pt x="8801481" y="0"/>
                  </a:lnTo>
                  <a:cubicBezTo>
                    <a:pt x="8979536" y="0"/>
                    <a:pt x="9123807" y="144272"/>
                    <a:pt x="9123807" y="322326"/>
                  </a:cubicBezTo>
                  <a:lnTo>
                    <a:pt x="9123807" y="1611630"/>
                  </a:lnTo>
                  <a:cubicBezTo>
                    <a:pt x="9123807" y="1789684"/>
                    <a:pt x="8979536" y="1933956"/>
                    <a:pt x="8801481" y="1933956"/>
                  </a:cubicBezTo>
                  <a:lnTo>
                    <a:pt x="322326" y="1933956"/>
                  </a:lnTo>
                  <a:cubicBezTo>
                    <a:pt x="144272" y="1933956"/>
                    <a:pt x="0" y="1789684"/>
                    <a:pt x="0" y="1611630"/>
                  </a:cubicBezTo>
                  <a:close/>
                </a:path>
              </a:pathLst>
            </a:custGeom>
            <a:solidFill>
              <a:srgbClr val="E55039"/>
            </a:solidFill>
          </p:spPr>
        </p:sp>
        <p:sp>
          <p:nvSpPr>
            <p:cNvPr name="TextBox 37" id="37"/>
            <p:cNvSpPr txBox="true"/>
            <p:nvPr/>
          </p:nvSpPr>
          <p:spPr>
            <a:xfrm>
              <a:off x="0" y="-85725"/>
              <a:ext cx="9123814" cy="2019687"/>
            </a:xfrm>
            <a:prstGeom prst="rect">
              <a:avLst/>
            </a:prstGeom>
          </p:spPr>
          <p:txBody>
            <a:bodyPr anchor="ctr" rtlCol="false" tIns="50800" lIns="50800" bIns="50800" rIns="50800"/>
            <a:lstStyle/>
            <a:p>
              <a:pPr algn="ctr">
                <a:lnSpc>
                  <a:spcPts val="5040"/>
                </a:lnSpc>
              </a:pPr>
              <a:r>
                <a:rPr lang="en-US" sz="4200">
                  <a:solidFill>
                    <a:srgbClr val="FFFFFF"/>
                  </a:solidFill>
                  <a:latin typeface="Arial Bold"/>
                </a:rPr>
                <a:t>Nội dung thuyết trình</a:t>
              </a:r>
            </a:p>
          </p:txBody>
        </p:sp>
      </p:grpSp>
      <p:sp>
        <p:nvSpPr>
          <p:cNvPr name="Freeform 38" id="38"/>
          <p:cNvSpPr/>
          <p:nvPr/>
        </p:nvSpPr>
        <p:spPr>
          <a:xfrm flipH="false" flipV="false" rot="0">
            <a:off x="2593864" y="3729188"/>
            <a:ext cx="3116868" cy="3031862"/>
          </a:xfrm>
          <a:custGeom>
            <a:avLst/>
            <a:gdLst/>
            <a:ahLst/>
            <a:cxnLst/>
            <a:rect r="r" b="b" t="t" l="l"/>
            <a:pathLst>
              <a:path h="3031862" w="3116868">
                <a:moveTo>
                  <a:pt x="0" y="0"/>
                </a:moveTo>
                <a:lnTo>
                  <a:pt x="3116867" y="0"/>
                </a:lnTo>
                <a:lnTo>
                  <a:pt x="3116867" y="3031862"/>
                </a:lnTo>
                <a:lnTo>
                  <a:pt x="0" y="30318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9" id="39"/>
          <p:cNvSpPr/>
          <p:nvPr/>
        </p:nvSpPr>
        <p:spPr>
          <a:xfrm flipH="false" flipV="false" rot="0">
            <a:off x="3695435" y="1901585"/>
            <a:ext cx="913725" cy="913725"/>
          </a:xfrm>
          <a:custGeom>
            <a:avLst/>
            <a:gdLst/>
            <a:ahLst/>
            <a:cxnLst/>
            <a:rect r="r" b="b" t="t" l="l"/>
            <a:pathLst>
              <a:path h="913725" w="913725">
                <a:moveTo>
                  <a:pt x="0" y="0"/>
                </a:moveTo>
                <a:lnTo>
                  <a:pt x="913725" y="0"/>
                </a:lnTo>
                <a:lnTo>
                  <a:pt x="913725" y="913725"/>
                </a:lnTo>
                <a:lnTo>
                  <a:pt x="0" y="9137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0" id="40"/>
          <p:cNvSpPr/>
          <p:nvPr/>
        </p:nvSpPr>
        <p:spPr>
          <a:xfrm flipH="false" flipV="false" rot="0">
            <a:off x="6271684" y="4754123"/>
            <a:ext cx="1151762" cy="793669"/>
          </a:xfrm>
          <a:custGeom>
            <a:avLst/>
            <a:gdLst/>
            <a:ahLst/>
            <a:cxnLst/>
            <a:rect r="r" b="b" t="t" l="l"/>
            <a:pathLst>
              <a:path h="793669" w="1151762">
                <a:moveTo>
                  <a:pt x="0" y="0"/>
                </a:moveTo>
                <a:lnTo>
                  <a:pt x="1151762" y="0"/>
                </a:lnTo>
                <a:lnTo>
                  <a:pt x="1151762" y="793669"/>
                </a:lnTo>
                <a:lnTo>
                  <a:pt x="0" y="7936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1" id="41"/>
          <p:cNvSpPr/>
          <p:nvPr/>
        </p:nvSpPr>
        <p:spPr>
          <a:xfrm flipH="false" flipV="false" rot="0">
            <a:off x="3758261" y="7753332"/>
            <a:ext cx="913725" cy="792449"/>
          </a:xfrm>
          <a:custGeom>
            <a:avLst/>
            <a:gdLst/>
            <a:ahLst/>
            <a:cxnLst/>
            <a:rect r="r" b="b" t="t" l="l"/>
            <a:pathLst>
              <a:path h="792449" w="913725">
                <a:moveTo>
                  <a:pt x="0" y="0"/>
                </a:moveTo>
                <a:lnTo>
                  <a:pt x="913725" y="0"/>
                </a:lnTo>
                <a:lnTo>
                  <a:pt x="913725" y="792449"/>
                </a:lnTo>
                <a:lnTo>
                  <a:pt x="0" y="79244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2" id="42"/>
          <p:cNvSpPr/>
          <p:nvPr/>
        </p:nvSpPr>
        <p:spPr>
          <a:xfrm flipH="false" flipV="false" rot="0">
            <a:off x="837759" y="4650871"/>
            <a:ext cx="925615" cy="1000173"/>
          </a:xfrm>
          <a:custGeom>
            <a:avLst/>
            <a:gdLst/>
            <a:ahLst/>
            <a:cxnLst/>
            <a:rect r="r" b="b" t="t" l="l"/>
            <a:pathLst>
              <a:path h="1000173" w="925615">
                <a:moveTo>
                  <a:pt x="0" y="0"/>
                </a:moveTo>
                <a:lnTo>
                  <a:pt x="925614" y="0"/>
                </a:lnTo>
                <a:lnTo>
                  <a:pt x="925614" y="1000173"/>
                </a:lnTo>
                <a:lnTo>
                  <a:pt x="0" y="10001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43" id="43"/>
          <p:cNvSpPr txBox="true"/>
          <p:nvPr/>
        </p:nvSpPr>
        <p:spPr>
          <a:xfrm rot="0">
            <a:off x="742914" y="-19239422"/>
            <a:ext cx="3931472" cy="1425486"/>
          </a:xfrm>
          <a:prstGeom prst="rect">
            <a:avLst/>
          </a:prstGeom>
        </p:spPr>
        <p:txBody>
          <a:bodyPr anchor="t" rtlCol="false" tIns="0" lIns="0" bIns="0" rIns="0">
            <a:spAutoFit/>
          </a:bodyPr>
          <a:lstStyle/>
          <a:p>
            <a:pPr algn="l">
              <a:lnSpc>
                <a:spcPts val="5040"/>
              </a:lnSpc>
            </a:pPr>
            <a:r>
              <a:rPr lang="en-US" sz="4200">
                <a:solidFill>
                  <a:srgbClr val="000000"/>
                </a:solidFill>
                <a:latin typeface="Arial Bold"/>
              </a:rPr>
              <a:t>Môn học Thuyết trình</a:t>
            </a:r>
          </a:p>
        </p:txBody>
      </p:sp>
      <p:sp>
        <p:nvSpPr>
          <p:cNvPr name="TextBox 44" id="44"/>
          <p:cNvSpPr txBox="true"/>
          <p:nvPr/>
        </p:nvSpPr>
        <p:spPr>
          <a:xfrm rot="0">
            <a:off x="2648031" y="-17086633"/>
            <a:ext cx="3543148" cy="472123"/>
          </a:xfrm>
          <a:prstGeom prst="rect">
            <a:avLst/>
          </a:prstGeom>
        </p:spPr>
        <p:txBody>
          <a:bodyPr anchor="t" rtlCol="false" tIns="0" lIns="0" bIns="0" rIns="0">
            <a:spAutoFit/>
          </a:bodyPr>
          <a:lstStyle/>
          <a:p>
            <a:pPr algn="l">
              <a:lnSpc>
                <a:spcPts val="3240"/>
              </a:lnSpc>
            </a:pPr>
            <a:r>
              <a:rPr lang="en-US" sz="2700" spc="25">
                <a:solidFill>
                  <a:srgbClr val="FFFFFF"/>
                </a:solidFill>
                <a:latin typeface="TT Rounds Condensed"/>
              </a:rPr>
              <a:t>Chèn hình ảnh bạn thích </a:t>
            </a:r>
          </a:p>
        </p:txBody>
      </p:sp>
      <p:sp>
        <p:nvSpPr>
          <p:cNvPr name="TextBox 45" id="45"/>
          <p:cNvSpPr txBox="true"/>
          <p:nvPr/>
        </p:nvSpPr>
        <p:spPr>
          <a:xfrm rot="0">
            <a:off x="8107074" y="904679"/>
            <a:ext cx="6288180" cy="746512"/>
          </a:xfrm>
          <a:prstGeom prst="rect">
            <a:avLst/>
          </a:prstGeom>
        </p:spPr>
        <p:txBody>
          <a:bodyPr anchor="t" rtlCol="false" tIns="0" lIns="0" bIns="0" rIns="0">
            <a:spAutoFit/>
          </a:bodyPr>
          <a:lstStyle/>
          <a:p>
            <a:pPr>
              <a:lnSpc>
                <a:spcPts val="4802"/>
              </a:lnSpc>
            </a:pPr>
            <a:r>
              <a:rPr lang="en-US" sz="4900">
                <a:solidFill>
                  <a:srgbClr val="000000"/>
                </a:solidFill>
                <a:latin typeface="Arial Bold"/>
              </a:rPr>
              <a:t>1. OBJECTIVES</a:t>
            </a:r>
          </a:p>
        </p:txBody>
      </p:sp>
      <p:sp>
        <p:nvSpPr>
          <p:cNvPr name="TextBox 46" id="46"/>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TABLE OF CONTENTS</a:t>
            </a:r>
          </a:p>
        </p:txBody>
      </p:sp>
      <p:sp>
        <p:nvSpPr>
          <p:cNvPr name="TextBox 47" id="47"/>
          <p:cNvSpPr txBox="true"/>
          <p:nvPr/>
        </p:nvSpPr>
        <p:spPr>
          <a:xfrm rot="0">
            <a:off x="8169919" y="2528983"/>
            <a:ext cx="7531922" cy="746512"/>
          </a:xfrm>
          <a:prstGeom prst="rect">
            <a:avLst/>
          </a:prstGeom>
        </p:spPr>
        <p:txBody>
          <a:bodyPr anchor="t" rtlCol="false" tIns="0" lIns="0" bIns="0" rIns="0">
            <a:spAutoFit/>
          </a:bodyPr>
          <a:lstStyle/>
          <a:p>
            <a:pPr>
              <a:lnSpc>
                <a:spcPts val="4802"/>
              </a:lnSpc>
            </a:pPr>
            <a:r>
              <a:rPr lang="en-US" sz="4900">
                <a:solidFill>
                  <a:srgbClr val="000000"/>
                </a:solidFill>
                <a:latin typeface="Arial Bold"/>
              </a:rPr>
              <a:t>3. APPLICATION DESIGN</a:t>
            </a:r>
          </a:p>
        </p:txBody>
      </p:sp>
      <p:sp>
        <p:nvSpPr>
          <p:cNvPr name="TextBox 48" id="48"/>
          <p:cNvSpPr txBox="true"/>
          <p:nvPr/>
        </p:nvSpPr>
        <p:spPr>
          <a:xfrm rot="0">
            <a:off x="8169919" y="1718590"/>
            <a:ext cx="9152226" cy="746512"/>
          </a:xfrm>
          <a:prstGeom prst="rect">
            <a:avLst/>
          </a:prstGeom>
        </p:spPr>
        <p:txBody>
          <a:bodyPr anchor="t" rtlCol="false" tIns="0" lIns="0" bIns="0" rIns="0">
            <a:spAutoFit/>
          </a:bodyPr>
          <a:lstStyle/>
          <a:p>
            <a:pPr>
              <a:lnSpc>
                <a:spcPts val="4802"/>
              </a:lnSpc>
            </a:pPr>
            <a:r>
              <a:rPr lang="en-US" sz="4900">
                <a:solidFill>
                  <a:srgbClr val="000000"/>
                </a:solidFill>
                <a:latin typeface="Arial Bold"/>
              </a:rPr>
              <a:t>2. APPLICATION SCRIPTS</a:t>
            </a:r>
          </a:p>
        </p:txBody>
      </p:sp>
      <p:sp>
        <p:nvSpPr>
          <p:cNvPr name="TextBox 49" id="49"/>
          <p:cNvSpPr txBox="true"/>
          <p:nvPr/>
        </p:nvSpPr>
        <p:spPr>
          <a:xfrm rot="0">
            <a:off x="8160111" y="3339376"/>
            <a:ext cx="8618873" cy="746512"/>
          </a:xfrm>
          <a:prstGeom prst="rect">
            <a:avLst/>
          </a:prstGeom>
        </p:spPr>
        <p:txBody>
          <a:bodyPr anchor="t" rtlCol="false" tIns="0" lIns="0" bIns="0" rIns="0">
            <a:spAutoFit/>
          </a:bodyPr>
          <a:lstStyle/>
          <a:p>
            <a:pPr>
              <a:lnSpc>
                <a:spcPts val="4802"/>
              </a:lnSpc>
            </a:pPr>
            <a:r>
              <a:rPr lang="en-US" sz="4900">
                <a:solidFill>
                  <a:srgbClr val="000000"/>
                </a:solidFill>
                <a:latin typeface="Arial Bold"/>
              </a:rPr>
              <a:t>4. PLATFORM/TOOLS</a:t>
            </a:r>
          </a:p>
        </p:txBody>
      </p:sp>
      <p:sp>
        <p:nvSpPr>
          <p:cNvPr name="TextBox 50" id="50"/>
          <p:cNvSpPr txBox="true"/>
          <p:nvPr/>
        </p:nvSpPr>
        <p:spPr>
          <a:xfrm rot="0">
            <a:off x="8169919" y="4149769"/>
            <a:ext cx="9762653" cy="746512"/>
          </a:xfrm>
          <a:prstGeom prst="rect">
            <a:avLst/>
          </a:prstGeom>
        </p:spPr>
        <p:txBody>
          <a:bodyPr anchor="t" rtlCol="false" tIns="0" lIns="0" bIns="0" rIns="0">
            <a:spAutoFit/>
          </a:bodyPr>
          <a:lstStyle/>
          <a:p>
            <a:pPr>
              <a:lnSpc>
                <a:spcPts val="4802"/>
              </a:lnSpc>
            </a:pPr>
            <a:r>
              <a:rPr lang="en-US" sz="4900">
                <a:solidFill>
                  <a:srgbClr val="000000"/>
                </a:solidFill>
                <a:latin typeface="Arial Bold"/>
              </a:rPr>
              <a:t>5. APPLICATION PROTOCOL</a:t>
            </a:r>
          </a:p>
        </p:txBody>
      </p:sp>
      <p:sp>
        <p:nvSpPr>
          <p:cNvPr name="TextBox 51" id="51"/>
          <p:cNvSpPr txBox="true"/>
          <p:nvPr/>
        </p:nvSpPr>
        <p:spPr>
          <a:xfrm rot="0">
            <a:off x="8169919" y="4960162"/>
            <a:ext cx="10958081" cy="746512"/>
          </a:xfrm>
          <a:prstGeom prst="rect">
            <a:avLst/>
          </a:prstGeom>
        </p:spPr>
        <p:txBody>
          <a:bodyPr anchor="t" rtlCol="false" tIns="0" lIns="0" bIns="0" rIns="0">
            <a:spAutoFit/>
          </a:bodyPr>
          <a:lstStyle/>
          <a:p>
            <a:pPr>
              <a:lnSpc>
                <a:spcPts val="4802"/>
              </a:lnSpc>
            </a:pPr>
            <a:r>
              <a:rPr lang="en-US" sz="4900">
                <a:solidFill>
                  <a:srgbClr val="000000"/>
                </a:solidFill>
                <a:latin typeface="Arial Bold"/>
              </a:rPr>
              <a:t>6. RESULTS</a:t>
            </a:r>
          </a:p>
        </p:txBody>
      </p:sp>
      <p:sp>
        <p:nvSpPr>
          <p:cNvPr name="TextBox 52" id="52"/>
          <p:cNvSpPr txBox="true"/>
          <p:nvPr/>
        </p:nvSpPr>
        <p:spPr>
          <a:xfrm rot="0">
            <a:off x="8196450" y="5770555"/>
            <a:ext cx="8470596" cy="746512"/>
          </a:xfrm>
          <a:prstGeom prst="rect">
            <a:avLst/>
          </a:prstGeom>
        </p:spPr>
        <p:txBody>
          <a:bodyPr anchor="t" rtlCol="false" tIns="0" lIns="0" bIns="0" rIns="0">
            <a:spAutoFit/>
          </a:bodyPr>
          <a:lstStyle/>
          <a:p>
            <a:pPr>
              <a:lnSpc>
                <a:spcPts val="4802"/>
              </a:lnSpc>
            </a:pPr>
            <a:r>
              <a:rPr lang="en-US" sz="4900">
                <a:solidFill>
                  <a:srgbClr val="000000"/>
                </a:solidFill>
                <a:latin typeface="Arial Bold"/>
              </a:rPr>
              <a:t>7. TASK ASSIGNMENT</a:t>
            </a:r>
          </a:p>
        </p:txBody>
      </p:sp>
      <p:sp>
        <p:nvSpPr>
          <p:cNvPr name="TextBox 53" id="53"/>
          <p:cNvSpPr txBox="true"/>
          <p:nvPr/>
        </p:nvSpPr>
        <p:spPr>
          <a:xfrm rot="0">
            <a:off x="8196450" y="6580949"/>
            <a:ext cx="9736122" cy="1356112"/>
          </a:xfrm>
          <a:prstGeom prst="rect">
            <a:avLst/>
          </a:prstGeom>
        </p:spPr>
        <p:txBody>
          <a:bodyPr anchor="t" rtlCol="false" tIns="0" lIns="0" bIns="0" rIns="0">
            <a:spAutoFit/>
          </a:bodyPr>
          <a:lstStyle/>
          <a:p>
            <a:pPr>
              <a:lnSpc>
                <a:spcPts val="4802"/>
              </a:lnSpc>
            </a:pPr>
            <a:r>
              <a:rPr lang="en-US" sz="4900">
                <a:solidFill>
                  <a:srgbClr val="000000"/>
                </a:solidFill>
                <a:latin typeface="Arial Bold"/>
              </a:rPr>
              <a:t>8</a:t>
            </a:r>
            <a:r>
              <a:rPr lang="en-US" sz="4900">
                <a:solidFill>
                  <a:srgbClr val="000000"/>
                </a:solidFill>
                <a:latin typeface="Arial Bold"/>
              </a:rPr>
              <a:t>. DIFFICULTIES AND RESOLUTION</a:t>
            </a:r>
          </a:p>
        </p:txBody>
      </p:sp>
      <p:sp>
        <p:nvSpPr>
          <p:cNvPr name="TextBox 54" id="54"/>
          <p:cNvSpPr txBox="true"/>
          <p:nvPr/>
        </p:nvSpPr>
        <p:spPr>
          <a:xfrm rot="0">
            <a:off x="8196450" y="7981892"/>
            <a:ext cx="9709591" cy="746512"/>
          </a:xfrm>
          <a:prstGeom prst="rect">
            <a:avLst/>
          </a:prstGeom>
        </p:spPr>
        <p:txBody>
          <a:bodyPr anchor="t" rtlCol="false" tIns="0" lIns="0" bIns="0" rIns="0">
            <a:spAutoFit/>
          </a:bodyPr>
          <a:lstStyle/>
          <a:p>
            <a:pPr>
              <a:lnSpc>
                <a:spcPts val="4802"/>
              </a:lnSpc>
            </a:pPr>
            <a:r>
              <a:rPr lang="en-US" sz="4900">
                <a:solidFill>
                  <a:srgbClr val="000000"/>
                </a:solidFill>
                <a:latin typeface="Arial Bold"/>
              </a:rPr>
              <a:t>9</a:t>
            </a:r>
            <a:r>
              <a:rPr lang="en-US" sz="4900">
                <a:solidFill>
                  <a:srgbClr val="000000"/>
                </a:solidFill>
                <a:latin typeface="Arial Bold"/>
              </a:rPr>
              <a:t>. FUTURE PLANS</a:t>
            </a:r>
          </a:p>
        </p:txBody>
      </p:sp>
      <p:sp>
        <p:nvSpPr>
          <p:cNvPr name="TextBox 55" id="55"/>
          <p:cNvSpPr txBox="true"/>
          <p:nvPr/>
        </p:nvSpPr>
        <p:spPr>
          <a:xfrm rot="0">
            <a:off x="8196450" y="8792285"/>
            <a:ext cx="8565811" cy="1356112"/>
          </a:xfrm>
          <a:prstGeom prst="rect">
            <a:avLst/>
          </a:prstGeom>
        </p:spPr>
        <p:txBody>
          <a:bodyPr anchor="t" rtlCol="false" tIns="0" lIns="0" bIns="0" rIns="0">
            <a:spAutoFit/>
          </a:bodyPr>
          <a:lstStyle/>
          <a:p>
            <a:pPr>
              <a:lnSpc>
                <a:spcPts val="4802"/>
              </a:lnSpc>
            </a:pPr>
            <a:r>
              <a:rPr lang="en-US" sz="4900">
                <a:solidFill>
                  <a:srgbClr val="000000"/>
                </a:solidFill>
                <a:latin typeface="Arial Bold"/>
              </a:rPr>
              <a:t>10</a:t>
            </a:r>
            <a:r>
              <a:rPr lang="en-US" sz="4900">
                <a:solidFill>
                  <a:srgbClr val="000000"/>
                </a:solidFill>
                <a:latin typeface="Arial Bold"/>
              </a:rPr>
              <a:t>. PROGRAM DEMONSTRATION</a:t>
            </a:r>
          </a:p>
        </p:txBody>
      </p:sp>
      <p:sp>
        <p:nvSpPr>
          <p:cNvPr name="TextBox 56" id="56"/>
          <p:cNvSpPr txBox="true"/>
          <p:nvPr/>
        </p:nvSpPr>
        <p:spPr>
          <a:xfrm rot="0">
            <a:off x="492688" y="8826334"/>
            <a:ext cx="638101"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912365" y="6649008"/>
            <a:ext cx="4672595" cy="8304935"/>
          </a:xfrm>
          <a:custGeom>
            <a:avLst/>
            <a:gdLst/>
            <a:ahLst/>
            <a:cxnLst/>
            <a:rect r="r" b="b" t="t" l="l"/>
            <a:pathLst>
              <a:path h="8304935" w="467259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108635" y="8089898"/>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198312" y="7816271"/>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367179" y="8517376"/>
            <a:ext cx="2258711" cy="670146"/>
            <a:chOff x="0" y="0"/>
            <a:chExt cx="9420344" cy="2794960"/>
          </a:xfrm>
        </p:grpSpPr>
        <p:sp>
          <p:nvSpPr>
            <p:cNvPr name="Freeform 16" id="16"/>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7" id="17"/>
          <p:cNvGrpSpPr/>
          <p:nvPr/>
        </p:nvGrpSpPr>
        <p:grpSpPr>
          <a:xfrm rot="-1649580">
            <a:off x="277870" y="9546445"/>
            <a:ext cx="2258711" cy="1091005"/>
            <a:chOff x="0" y="0"/>
            <a:chExt cx="9420344" cy="4550224"/>
          </a:xfrm>
        </p:grpSpPr>
        <p:sp>
          <p:nvSpPr>
            <p:cNvPr name="Freeform 18" id="18"/>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19" id="19"/>
          <p:cNvSpPr/>
          <p:nvPr/>
        </p:nvSpPr>
        <p:spPr>
          <a:xfrm flipH="false" flipV="false" rot="-1649580">
            <a:off x="1910452" y="8099879"/>
            <a:ext cx="402403" cy="402403"/>
          </a:xfrm>
          <a:custGeom>
            <a:avLst/>
            <a:gdLst/>
            <a:ahLst/>
            <a:cxnLst/>
            <a:rect r="r" b="b" t="t" l="l"/>
            <a:pathLst>
              <a:path h="402403" w="402403">
                <a:moveTo>
                  <a:pt x="0" y="0"/>
                </a:moveTo>
                <a:lnTo>
                  <a:pt x="402403" y="0"/>
                </a:lnTo>
                <a:lnTo>
                  <a:pt x="402403" y="402402"/>
                </a:lnTo>
                <a:lnTo>
                  <a:pt x="0" y="402402"/>
                </a:lnTo>
                <a:lnTo>
                  <a:pt x="0" y="0"/>
                </a:lnTo>
                <a:close/>
              </a:path>
            </a:pathLst>
          </a:custGeom>
          <a:blipFill>
            <a:blip r:embed="rId4"/>
            <a:stretch>
              <a:fillRect l="0" t="0" r="0" b="0"/>
            </a:stretch>
          </a:blipFill>
        </p:spPr>
      </p:sp>
      <p:sp>
        <p:nvSpPr>
          <p:cNvPr name="Freeform 20" id="20"/>
          <p:cNvSpPr/>
          <p:nvPr/>
        </p:nvSpPr>
        <p:spPr>
          <a:xfrm flipH="false" flipV="false" rot="-1649580">
            <a:off x="2687202" y="9508058"/>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4"/>
            <a:stretch>
              <a:fillRect l="0" t="0" r="0" b="0"/>
            </a:stretch>
          </a:blipFill>
        </p:spPr>
      </p:sp>
      <p:sp>
        <p:nvSpPr>
          <p:cNvPr name="TextBox 21" id="21"/>
          <p:cNvSpPr txBox="true"/>
          <p:nvPr/>
        </p:nvSpPr>
        <p:spPr>
          <a:xfrm rot="0">
            <a:off x="1653477" y="1942552"/>
            <a:ext cx="16559313" cy="640715"/>
          </a:xfrm>
          <a:prstGeom prst="rect">
            <a:avLst/>
          </a:prstGeom>
        </p:spPr>
        <p:txBody>
          <a:bodyPr anchor="t" rtlCol="false" tIns="0" lIns="0" bIns="0" rIns="0">
            <a:spAutoFit/>
          </a:bodyPr>
          <a:lstStyle/>
          <a:p>
            <a:pPr>
              <a:lnSpc>
                <a:spcPts val="5079"/>
              </a:lnSpc>
            </a:pPr>
            <a:r>
              <a:rPr lang="en-US" sz="3999">
                <a:solidFill>
                  <a:srgbClr val="0065C0"/>
                </a:solidFill>
                <a:latin typeface="Arimo Bold"/>
              </a:rPr>
              <a:t>4. Messaging</a:t>
            </a:r>
          </a:p>
        </p:txBody>
      </p:sp>
      <p:sp>
        <p:nvSpPr>
          <p:cNvPr name="TextBox 22" id="22"/>
          <p:cNvSpPr txBox="true"/>
          <p:nvPr/>
        </p:nvSpPr>
        <p:spPr>
          <a:xfrm rot="-1649580">
            <a:off x="-856553" y="8957143"/>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3" id="23"/>
          <p:cNvSpPr txBox="true"/>
          <p:nvPr/>
        </p:nvSpPr>
        <p:spPr>
          <a:xfrm rot="-1649580">
            <a:off x="416407" y="9753493"/>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4" id="2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5. APPLICATION PROTOCOL</a:t>
            </a:r>
          </a:p>
        </p:txBody>
      </p:sp>
      <p:sp>
        <p:nvSpPr>
          <p:cNvPr name="TextBox 25" id="25"/>
          <p:cNvSpPr txBox="true"/>
          <p:nvPr/>
        </p:nvSpPr>
        <p:spPr>
          <a:xfrm rot="0">
            <a:off x="1653477" y="2793055"/>
            <a:ext cx="16329768" cy="3274949"/>
          </a:xfrm>
          <a:prstGeom prst="rect">
            <a:avLst/>
          </a:prstGeom>
        </p:spPr>
        <p:txBody>
          <a:bodyPr anchor="t" rtlCol="false" tIns="0" lIns="0" bIns="0" rIns="0">
            <a:spAutoFit/>
          </a:bodyPr>
          <a:lstStyle/>
          <a:p>
            <a:pPr>
              <a:lnSpc>
                <a:spcPts val="4317"/>
              </a:lnSpc>
            </a:pPr>
            <a:r>
              <a:rPr lang="en-US" sz="3399">
                <a:solidFill>
                  <a:srgbClr val="000000"/>
                </a:solidFill>
                <a:latin typeface="Arimo"/>
              </a:rPr>
              <a:t>Get conversation of a room: The client sends a request for the conversation of a room with “room_id”. The server proceeds to retrieve a list of timestamps where a message is sent within the room before the current timestamp. Then the server would load the content of each message with the room ID and the specific timestamp. The server sends back the requested information.</a:t>
            </a:r>
          </a:p>
          <a:p>
            <a:pPr>
              <a:lnSpc>
                <a:spcPts val="4317"/>
              </a:lnSpc>
            </a:pPr>
          </a:p>
        </p:txBody>
      </p:sp>
      <p:graphicFrame>
        <p:nvGraphicFramePr>
          <p:cNvPr name="Table 26" id="26"/>
          <p:cNvGraphicFramePr>
            <a:graphicFrameLocks noGrp="true"/>
          </p:cNvGraphicFramePr>
          <p:nvPr/>
        </p:nvGraphicFramePr>
        <p:xfrm>
          <a:off x="7380003" y="6296604"/>
          <a:ext cx="10196858" cy="1220381"/>
        </p:xfrm>
        <a:graphic>
          <a:graphicData uri="http://schemas.openxmlformats.org/drawingml/2006/table">
            <a:tbl>
              <a:tblPr/>
              <a:tblGrid>
                <a:gridCol w="1579051"/>
                <a:gridCol w="1968991"/>
                <a:gridCol w="1582640"/>
                <a:gridCol w="1902185"/>
                <a:gridCol w="1251519"/>
                <a:gridCol w="1912471"/>
              </a:tblGrid>
              <a:tr h="1220381">
                <a:tc>
                  <a:txBody>
                    <a:bodyPr anchor="t" rtlCol="false"/>
                    <a:lstStyle/>
                    <a:p>
                      <a:pPr algn="ctr">
                        <a:lnSpc>
                          <a:spcPts val="2940"/>
                        </a:lnSpc>
                        <a:defRPr/>
                      </a:pPr>
                      <a:r>
                        <a:rPr lang="en-US" sz="2100">
                          <a:solidFill>
                            <a:srgbClr val="000000"/>
                          </a:solidFill>
                          <a:latin typeface="Open Sauce Bold"/>
                        </a:rPr>
                        <a:t>Len1</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(len1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Len2</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(len2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Len3</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Param3</a:t>
                      </a:r>
                      <a:endParaRPr lang="en-US" sz="1100"/>
                    </a:p>
                    <a:p>
                      <a:pPr algn="ctr">
                        <a:lnSpc>
                          <a:spcPts val="2940"/>
                        </a:lnSpc>
                      </a:pPr>
                      <a:r>
                        <a:rPr lang="en-US" sz="2100">
                          <a:solidFill>
                            <a:srgbClr val="000000"/>
                          </a:solidFill>
                          <a:latin typeface="Open Sauce Bold"/>
                        </a:rPr>
                        <a:t>(len3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aphicFrame>
        <p:nvGraphicFramePr>
          <p:cNvPr name="Table 27" id="27"/>
          <p:cNvGraphicFramePr>
            <a:graphicFrameLocks noGrp="true"/>
          </p:cNvGraphicFramePr>
          <p:nvPr/>
        </p:nvGraphicFramePr>
        <p:xfrm>
          <a:off x="3159765" y="6296604"/>
          <a:ext cx="4220238" cy="1220381"/>
        </p:xfrm>
        <a:graphic>
          <a:graphicData uri="http://schemas.openxmlformats.org/drawingml/2006/table">
            <a:tbl>
              <a:tblPr/>
              <a:tblGrid>
                <a:gridCol w="1941566"/>
                <a:gridCol w="2278672"/>
              </a:tblGrid>
              <a:tr h="1220381">
                <a:tc>
                  <a:txBody>
                    <a:bodyPr anchor="t" rtlCol="false"/>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28" id="28"/>
          <p:cNvSpPr txBox="true"/>
          <p:nvPr/>
        </p:nvSpPr>
        <p:spPr>
          <a:xfrm rot="0">
            <a:off x="3395644" y="8271018"/>
            <a:ext cx="13863656" cy="1103224"/>
          </a:xfrm>
          <a:prstGeom prst="rect">
            <a:avLst/>
          </a:prstGeom>
        </p:spPr>
        <p:txBody>
          <a:bodyPr anchor="t" rtlCol="false" tIns="0" lIns="0" bIns="0" rIns="0">
            <a:spAutoFit/>
          </a:bodyPr>
          <a:lstStyle/>
          <a:p>
            <a:pPr>
              <a:lnSpc>
                <a:spcPts val="4321"/>
              </a:lnSpc>
            </a:pPr>
            <a:r>
              <a:rPr lang="en-US" sz="3402">
                <a:solidFill>
                  <a:srgbClr val="000000"/>
                </a:solidFill>
                <a:latin typeface="Arimo"/>
              </a:rPr>
              <a:t>Server- Client: Op = 3, Func = 0, return Parameters: ["room_id", “username”, “timestamp + message”]</a:t>
            </a:r>
          </a:p>
        </p:txBody>
      </p:sp>
      <p:sp>
        <p:nvSpPr>
          <p:cNvPr name="TextBox 29" id="29"/>
          <p:cNvSpPr txBox="true"/>
          <p:nvPr/>
        </p:nvSpPr>
        <p:spPr>
          <a:xfrm rot="0">
            <a:off x="3395644" y="7752365"/>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Client- Server: Op = 3, Func = 0, Parameters: ["room_id”]</a:t>
            </a:r>
          </a:p>
        </p:txBody>
      </p:sp>
      <p:sp>
        <p:nvSpPr>
          <p:cNvPr name="TextBox 30" id="30"/>
          <p:cNvSpPr txBox="true"/>
          <p:nvPr/>
        </p:nvSpPr>
        <p:spPr>
          <a:xfrm rot="0">
            <a:off x="16669941" y="8708697"/>
            <a:ext cx="1178719"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912365" y="6649008"/>
            <a:ext cx="4672595" cy="8304935"/>
          </a:xfrm>
          <a:custGeom>
            <a:avLst/>
            <a:gdLst/>
            <a:ahLst/>
            <a:cxnLst/>
            <a:rect r="r" b="b" t="t" l="l"/>
            <a:pathLst>
              <a:path h="8304935" w="4672595">
                <a:moveTo>
                  <a:pt x="0" y="0"/>
                </a:moveTo>
                <a:lnTo>
                  <a:pt x="4672594" y="0"/>
                </a:lnTo>
                <a:lnTo>
                  <a:pt x="4672594"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108635" y="8089898"/>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198312" y="7816271"/>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367179" y="8517376"/>
            <a:ext cx="2258711" cy="670146"/>
            <a:chOff x="0" y="0"/>
            <a:chExt cx="9420344" cy="2794960"/>
          </a:xfrm>
        </p:grpSpPr>
        <p:sp>
          <p:nvSpPr>
            <p:cNvPr name="Freeform 16" id="16"/>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7" id="17"/>
          <p:cNvGrpSpPr/>
          <p:nvPr/>
        </p:nvGrpSpPr>
        <p:grpSpPr>
          <a:xfrm rot="-1649580">
            <a:off x="277870" y="9546445"/>
            <a:ext cx="2258711" cy="1091005"/>
            <a:chOff x="0" y="0"/>
            <a:chExt cx="9420344" cy="4550224"/>
          </a:xfrm>
        </p:grpSpPr>
        <p:sp>
          <p:nvSpPr>
            <p:cNvPr name="Freeform 18" id="18"/>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19" id="19"/>
          <p:cNvSpPr/>
          <p:nvPr/>
        </p:nvSpPr>
        <p:spPr>
          <a:xfrm flipH="false" flipV="false" rot="-1649580">
            <a:off x="1910452" y="8099879"/>
            <a:ext cx="402403" cy="402403"/>
          </a:xfrm>
          <a:custGeom>
            <a:avLst/>
            <a:gdLst/>
            <a:ahLst/>
            <a:cxnLst/>
            <a:rect r="r" b="b" t="t" l="l"/>
            <a:pathLst>
              <a:path h="402403" w="402403">
                <a:moveTo>
                  <a:pt x="0" y="0"/>
                </a:moveTo>
                <a:lnTo>
                  <a:pt x="402403" y="0"/>
                </a:lnTo>
                <a:lnTo>
                  <a:pt x="402403" y="402402"/>
                </a:lnTo>
                <a:lnTo>
                  <a:pt x="0" y="402402"/>
                </a:lnTo>
                <a:lnTo>
                  <a:pt x="0" y="0"/>
                </a:lnTo>
                <a:close/>
              </a:path>
            </a:pathLst>
          </a:custGeom>
          <a:blipFill>
            <a:blip r:embed="rId4"/>
            <a:stretch>
              <a:fillRect l="0" t="0" r="0" b="0"/>
            </a:stretch>
          </a:blipFill>
        </p:spPr>
      </p:sp>
      <p:sp>
        <p:nvSpPr>
          <p:cNvPr name="Freeform 20" id="20"/>
          <p:cNvSpPr/>
          <p:nvPr/>
        </p:nvSpPr>
        <p:spPr>
          <a:xfrm flipH="false" flipV="false" rot="-1649580">
            <a:off x="2687202" y="9508058"/>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4"/>
            <a:stretch>
              <a:fillRect l="0" t="0" r="0" b="0"/>
            </a:stretch>
          </a:blipFill>
        </p:spPr>
      </p:sp>
      <p:sp>
        <p:nvSpPr>
          <p:cNvPr name="TextBox 21" id="21"/>
          <p:cNvSpPr txBox="true"/>
          <p:nvPr/>
        </p:nvSpPr>
        <p:spPr>
          <a:xfrm rot="0">
            <a:off x="1653477" y="1942552"/>
            <a:ext cx="16559313" cy="640715"/>
          </a:xfrm>
          <a:prstGeom prst="rect">
            <a:avLst/>
          </a:prstGeom>
        </p:spPr>
        <p:txBody>
          <a:bodyPr anchor="t" rtlCol="false" tIns="0" lIns="0" bIns="0" rIns="0">
            <a:spAutoFit/>
          </a:bodyPr>
          <a:lstStyle/>
          <a:p>
            <a:pPr>
              <a:lnSpc>
                <a:spcPts val="5079"/>
              </a:lnSpc>
            </a:pPr>
            <a:r>
              <a:rPr lang="en-US" sz="3999">
                <a:solidFill>
                  <a:srgbClr val="0065C0"/>
                </a:solidFill>
                <a:latin typeface="Arimo Bold"/>
              </a:rPr>
              <a:t>4. Messaging</a:t>
            </a:r>
          </a:p>
        </p:txBody>
      </p:sp>
      <p:sp>
        <p:nvSpPr>
          <p:cNvPr name="TextBox 22" id="22"/>
          <p:cNvSpPr txBox="true"/>
          <p:nvPr/>
        </p:nvSpPr>
        <p:spPr>
          <a:xfrm rot="-1649580">
            <a:off x="-856553" y="8957143"/>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3" id="23"/>
          <p:cNvSpPr txBox="true"/>
          <p:nvPr/>
        </p:nvSpPr>
        <p:spPr>
          <a:xfrm rot="-1649580">
            <a:off x="416407" y="9753493"/>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4" id="2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5. APPLICATION PROTOCOL</a:t>
            </a:r>
          </a:p>
        </p:txBody>
      </p:sp>
      <p:sp>
        <p:nvSpPr>
          <p:cNvPr name="TextBox 25" id="25"/>
          <p:cNvSpPr txBox="true"/>
          <p:nvPr/>
        </p:nvSpPr>
        <p:spPr>
          <a:xfrm rot="0">
            <a:off x="1653477" y="2793055"/>
            <a:ext cx="16329768" cy="1646174"/>
          </a:xfrm>
          <a:prstGeom prst="rect">
            <a:avLst/>
          </a:prstGeom>
        </p:spPr>
        <p:txBody>
          <a:bodyPr anchor="t" rtlCol="false" tIns="0" lIns="0" bIns="0" rIns="0">
            <a:spAutoFit/>
          </a:bodyPr>
          <a:lstStyle/>
          <a:p>
            <a:pPr>
              <a:lnSpc>
                <a:spcPts val="4317"/>
              </a:lnSpc>
            </a:pPr>
            <a:r>
              <a:rPr lang="en-US" sz="3399">
                <a:solidFill>
                  <a:srgbClr val="000000"/>
                </a:solidFill>
                <a:latin typeface="Arimo"/>
              </a:rPr>
              <a:t>New Message: The client sends “username”, “room_id”, “message” to the server. The server then inserts a new message into the database and updates the conversation.</a:t>
            </a:r>
          </a:p>
          <a:p>
            <a:pPr>
              <a:lnSpc>
                <a:spcPts val="4317"/>
              </a:lnSpc>
            </a:pPr>
          </a:p>
        </p:txBody>
      </p:sp>
      <p:graphicFrame>
        <p:nvGraphicFramePr>
          <p:cNvPr name="Table 26" id="26"/>
          <p:cNvGraphicFramePr>
            <a:graphicFrameLocks noGrp="true"/>
          </p:cNvGraphicFramePr>
          <p:nvPr/>
        </p:nvGraphicFramePr>
        <p:xfrm>
          <a:off x="7380003" y="6296604"/>
          <a:ext cx="10196858" cy="1220381"/>
        </p:xfrm>
        <a:graphic>
          <a:graphicData uri="http://schemas.openxmlformats.org/drawingml/2006/table">
            <a:tbl>
              <a:tblPr/>
              <a:tblGrid>
                <a:gridCol w="1579051"/>
                <a:gridCol w="1968991"/>
                <a:gridCol w="1582640"/>
                <a:gridCol w="1902185"/>
                <a:gridCol w="1251519"/>
                <a:gridCol w="1912471"/>
              </a:tblGrid>
              <a:tr h="1220381">
                <a:tc>
                  <a:txBody>
                    <a:bodyPr anchor="t" rtlCol="false"/>
                    <a:lstStyle/>
                    <a:p>
                      <a:pPr algn="ctr">
                        <a:lnSpc>
                          <a:spcPts val="2940"/>
                        </a:lnSpc>
                        <a:defRPr/>
                      </a:pPr>
                      <a:r>
                        <a:rPr lang="en-US" sz="2100">
                          <a:solidFill>
                            <a:srgbClr val="000000"/>
                          </a:solidFill>
                          <a:latin typeface="Open Sauce Bold"/>
                        </a:rPr>
                        <a:t>Len1</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(len1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Len2</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Param1</a:t>
                      </a:r>
                      <a:endParaRPr lang="en-US" sz="1100"/>
                    </a:p>
                    <a:p>
                      <a:pPr algn="ctr">
                        <a:lnSpc>
                          <a:spcPts val="2940"/>
                        </a:lnSpc>
                      </a:pPr>
                      <a:r>
                        <a:rPr lang="en-US" sz="2100">
                          <a:solidFill>
                            <a:srgbClr val="000000"/>
                          </a:solidFill>
                          <a:latin typeface="Open Sauce Bold"/>
                        </a:rPr>
                        <a:t>(len2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Len3</a:t>
                      </a:r>
                      <a:endParaRPr lang="en-US" sz="1100"/>
                    </a:p>
                    <a:p>
                      <a:pPr algn="ctr">
                        <a:lnSpc>
                          <a:spcPts val="2940"/>
                        </a:lnSpc>
                      </a:pPr>
                      <a:r>
                        <a:rPr lang="en-US" sz="2100">
                          <a:solidFill>
                            <a:srgbClr val="000000"/>
                          </a:solidFill>
                          <a:latin typeface="Open Sauce Bold"/>
                        </a:rPr>
                        <a:t>(4B)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Param3</a:t>
                      </a:r>
                      <a:endParaRPr lang="en-US" sz="1100"/>
                    </a:p>
                    <a:p>
                      <a:pPr algn="ctr">
                        <a:lnSpc>
                          <a:spcPts val="2940"/>
                        </a:lnSpc>
                      </a:pPr>
                      <a:r>
                        <a:rPr lang="en-US" sz="2100">
                          <a:solidFill>
                            <a:srgbClr val="000000"/>
                          </a:solidFill>
                          <a:latin typeface="Open Sauce Bold"/>
                        </a:rPr>
                        <a:t>(len3 B)</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graphicFrame>
        <p:nvGraphicFramePr>
          <p:cNvPr name="Table 27" id="27"/>
          <p:cNvGraphicFramePr>
            <a:graphicFrameLocks noGrp="true"/>
          </p:cNvGraphicFramePr>
          <p:nvPr/>
        </p:nvGraphicFramePr>
        <p:xfrm>
          <a:off x="3159765" y="6296604"/>
          <a:ext cx="4220238" cy="1220381"/>
        </p:xfrm>
        <a:graphic>
          <a:graphicData uri="http://schemas.openxmlformats.org/drawingml/2006/table">
            <a:tbl>
              <a:tblPr/>
              <a:tblGrid>
                <a:gridCol w="1941566"/>
                <a:gridCol w="2278672"/>
              </a:tblGrid>
              <a:tr h="1220381">
                <a:tc>
                  <a:txBody>
                    <a:bodyPr anchor="t" rtlCol="false"/>
                    <a:lstStyle/>
                    <a:p>
                      <a:pPr algn="ctr">
                        <a:lnSpc>
                          <a:spcPts val="2940"/>
                        </a:lnSpc>
                        <a:defRPr/>
                      </a:pPr>
                      <a:r>
                        <a:rPr lang="en-US" sz="2100">
                          <a:solidFill>
                            <a:srgbClr val="000000"/>
                          </a:solidFill>
                          <a:latin typeface="Open Sauce Bold"/>
                        </a:rPr>
                        <a:t>Opcode</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ctr">
                        <a:lnSpc>
                          <a:spcPts val="2940"/>
                        </a:lnSpc>
                        <a:defRPr/>
                      </a:pPr>
                      <a:r>
                        <a:rPr lang="en-US" sz="2100">
                          <a:solidFill>
                            <a:srgbClr val="000000"/>
                          </a:solidFill>
                          <a:latin typeface="Open Sauce Bold"/>
                        </a:rPr>
                        <a:t>Function</a:t>
                      </a:r>
                      <a:endParaRPr lang="en-US" sz="1100"/>
                    </a:p>
                    <a:p>
                      <a:pPr algn="ctr">
                        <a:lnSpc>
                          <a:spcPts val="2940"/>
                        </a:lnSpc>
                      </a:pPr>
                      <a:r>
                        <a:rPr lang="en-US" sz="2100">
                          <a:solidFill>
                            <a:srgbClr val="000000"/>
                          </a:solidFill>
                          <a:latin typeface="Open Sauce Bold"/>
                        </a:rPr>
                        <a:t>(4 bytes)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
        <p:nvSpPr>
          <p:cNvPr name="TextBox 28" id="28"/>
          <p:cNvSpPr txBox="true"/>
          <p:nvPr/>
        </p:nvSpPr>
        <p:spPr>
          <a:xfrm rot="0">
            <a:off x="3159765" y="8244969"/>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Server- Client: Op = 3, Func = 1, return {success, error}</a:t>
            </a:r>
          </a:p>
        </p:txBody>
      </p:sp>
      <p:sp>
        <p:nvSpPr>
          <p:cNvPr name="TextBox 29" id="29"/>
          <p:cNvSpPr txBox="true"/>
          <p:nvPr/>
        </p:nvSpPr>
        <p:spPr>
          <a:xfrm rot="0">
            <a:off x="3159765" y="7726535"/>
            <a:ext cx="16329768" cy="560324"/>
          </a:xfrm>
          <a:prstGeom prst="rect">
            <a:avLst/>
          </a:prstGeom>
        </p:spPr>
        <p:txBody>
          <a:bodyPr anchor="t" rtlCol="false" tIns="0" lIns="0" bIns="0" rIns="0">
            <a:spAutoFit/>
          </a:bodyPr>
          <a:lstStyle/>
          <a:p>
            <a:pPr>
              <a:lnSpc>
                <a:spcPts val="4317"/>
              </a:lnSpc>
            </a:pPr>
            <a:r>
              <a:rPr lang="en-US" sz="3399">
                <a:solidFill>
                  <a:srgbClr val="000000"/>
                </a:solidFill>
                <a:latin typeface="Arimo"/>
              </a:rPr>
              <a:t>Client- Server: Op = 3, Func = 1, Parameters: ["room_id”, “message”]</a:t>
            </a:r>
          </a:p>
        </p:txBody>
      </p:sp>
      <p:sp>
        <p:nvSpPr>
          <p:cNvPr name="TextBox 30" id="30"/>
          <p:cNvSpPr txBox="true"/>
          <p:nvPr/>
        </p:nvSpPr>
        <p:spPr>
          <a:xfrm rot="0">
            <a:off x="16763963" y="8708697"/>
            <a:ext cx="990674"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250610" y="5844974"/>
            <a:ext cx="4672595" cy="8304935"/>
          </a:xfrm>
          <a:custGeom>
            <a:avLst/>
            <a:gdLst/>
            <a:ahLst/>
            <a:cxnLst/>
            <a:rect r="r" b="b" t="t" l="l"/>
            <a:pathLst>
              <a:path h="8304935" w="4672595">
                <a:moveTo>
                  <a:pt x="0" y="0"/>
                </a:moveTo>
                <a:lnTo>
                  <a:pt x="4672595" y="0"/>
                </a:lnTo>
                <a:lnTo>
                  <a:pt x="4672595"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553121" y="7285864"/>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463444" y="7012236"/>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465507" y="8427882"/>
            <a:ext cx="790131" cy="796444"/>
            <a:chOff x="0" y="0"/>
            <a:chExt cx="1316952" cy="1327474"/>
          </a:xfrm>
        </p:grpSpPr>
        <p:sp>
          <p:nvSpPr>
            <p:cNvPr name="Freeform 16" id="16"/>
            <p:cNvSpPr/>
            <p:nvPr/>
          </p:nvSpPr>
          <p:spPr>
            <a:xfrm flipH="false" flipV="false" rot="0">
              <a:off x="0" y="0"/>
              <a:ext cx="1316990" cy="1327404"/>
            </a:xfrm>
            <a:custGeom>
              <a:avLst/>
              <a:gdLst/>
              <a:ahLst/>
              <a:cxnLst/>
              <a:rect r="r" b="b" t="t" l="l"/>
              <a:pathLst>
                <a:path h="1327404" w="1316990">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4"/>
              <a:stretch>
                <a:fillRect l="-10544" t="0" r="-10544" b="0"/>
              </a:stretch>
            </a:blipFill>
          </p:spPr>
        </p:sp>
      </p:grpSp>
      <p:grpSp>
        <p:nvGrpSpPr>
          <p:cNvPr name="Group 17" id="17"/>
          <p:cNvGrpSpPr/>
          <p:nvPr/>
        </p:nvGrpSpPr>
        <p:grpSpPr>
          <a:xfrm rot="-1649580">
            <a:off x="294576" y="7713341"/>
            <a:ext cx="2258711" cy="670146"/>
            <a:chOff x="0" y="0"/>
            <a:chExt cx="9420344" cy="2794960"/>
          </a:xfrm>
        </p:grpSpPr>
        <p:sp>
          <p:nvSpPr>
            <p:cNvPr name="Freeform 18" id="18"/>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9" id="19"/>
          <p:cNvGrpSpPr/>
          <p:nvPr/>
        </p:nvGrpSpPr>
        <p:grpSpPr>
          <a:xfrm rot="-1649580">
            <a:off x="231554" y="9767322"/>
            <a:ext cx="790131" cy="796444"/>
            <a:chOff x="0" y="0"/>
            <a:chExt cx="1316952" cy="1327474"/>
          </a:xfrm>
        </p:grpSpPr>
        <p:sp>
          <p:nvSpPr>
            <p:cNvPr name="Freeform 20" id="20"/>
            <p:cNvSpPr/>
            <p:nvPr/>
          </p:nvSpPr>
          <p:spPr>
            <a:xfrm flipH="false" flipV="false" rot="0">
              <a:off x="0" y="0"/>
              <a:ext cx="1316990" cy="1327404"/>
            </a:xfrm>
            <a:custGeom>
              <a:avLst/>
              <a:gdLst/>
              <a:ahLst/>
              <a:cxnLst/>
              <a:rect r="r" b="b" t="t" l="l"/>
              <a:pathLst>
                <a:path h="1327404" w="1316990">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5"/>
              <a:stretch>
                <a:fillRect l="-9453" t="0" r="-9453" b="0"/>
              </a:stretch>
            </a:blipFill>
          </p:spPr>
        </p:sp>
      </p:grpSp>
      <p:grpSp>
        <p:nvGrpSpPr>
          <p:cNvPr name="Group 21" id="21"/>
          <p:cNvGrpSpPr/>
          <p:nvPr/>
        </p:nvGrpSpPr>
        <p:grpSpPr>
          <a:xfrm rot="-1649580">
            <a:off x="939626" y="8742411"/>
            <a:ext cx="2258711" cy="1091005"/>
            <a:chOff x="0" y="0"/>
            <a:chExt cx="9420344" cy="4550224"/>
          </a:xfrm>
        </p:grpSpPr>
        <p:sp>
          <p:nvSpPr>
            <p:cNvPr name="Freeform 22" id="22"/>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23" id="23"/>
          <p:cNvSpPr/>
          <p:nvPr/>
        </p:nvSpPr>
        <p:spPr>
          <a:xfrm flipH="false" flipV="false" rot="-1649580">
            <a:off x="2572208" y="7295844"/>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6"/>
            <a:stretch>
              <a:fillRect l="0" t="0" r="0" b="0"/>
            </a:stretch>
          </a:blipFill>
        </p:spPr>
      </p:sp>
      <p:sp>
        <p:nvSpPr>
          <p:cNvPr name="Freeform 24" id="24"/>
          <p:cNvSpPr/>
          <p:nvPr/>
        </p:nvSpPr>
        <p:spPr>
          <a:xfrm flipH="false" flipV="false" rot="-1649580">
            <a:off x="3348958" y="8704023"/>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6"/>
            <a:stretch>
              <a:fillRect l="0" t="0" r="0" b="0"/>
            </a:stretch>
          </a:blipFill>
        </p:spPr>
      </p:sp>
      <p:sp>
        <p:nvSpPr>
          <p:cNvPr name="TextBox 25" id="25"/>
          <p:cNvSpPr txBox="true"/>
          <p:nvPr/>
        </p:nvSpPr>
        <p:spPr>
          <a:xfrm rot="-1649580">
            <a:off x="-194797" y="8153109"/>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6" id="26"/>
          <p:cNvSpPr txBox="true"/>
          <p:nvPr/>
        </p:nvSpPr>
        <p:spPr>
          <a:xfrm rot="-1649580">
            <a:off x="1078163" y="8949458"/>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7" id="27"/>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6. RESULTS</a:t>
            </a:r>
          </a:p>
        </p:txBody>
      </p:sp>
      <p:sp>
        <p:nvSpPr>
          <p:cNvPr name="TextBox 28" id="28"/>
          <p:cNvSpPr txBox="true"/>
          <p:nvPr/>
        </p:nvSpPr>
        <p:spPr>
          <a:xfrm rot="0">
            <a:off x="4037326" y="2279988"/>
            <a:ext cx="6966854" cy="7042144"/>
          </a:xfrm>
          <a:prstGeom prst="rect">
            <a:avLst/>
          </a:prstGeom>
        </p:spPr>
        <p:txBody>
          <a:bodyPr anchor="t" rtlCol="false" tIns="0" lIns="0" bIns="0" rIns="0">
            <a:spAutoFit/>
          </a:bodyPr>
          <a:lstStyle/>
          <a:p>
            <a:pPr>
              <a:lnSpc>
                <a:spcPts val="5600"/>
              </a:lnSpc>
            </a:pPr>
            <a:r>
              <a:rPr lang="en-US" sz="4000">
                <a:solidFill>
                  <a:srgbClr val="000000"/>
                </a:solidFill>
                <a:latin typeface="Arimo"/>
              </a:rPr>
              <a:t>1. Register</a:t>
            </a:r>
          </a:p>
          <a:p>
            <a:pPr>
              <a:lnSpc>
                <a:spcPts val="5600"/>
              </a:lnSpc>
            </a:pPr>
            <a:r>
              <a:rPr lang="en-US" sz="4000">
                <a:solidFill>
                  <a:srgbClr val="000000"/>
                </a:solidFill>
                <a:latin typeface="Arimo"/>
              </a:rPr>
              <a:t>2. Log in</a:t>
            </a:r>
          </a:p>
          <a:p>
            <a:pPr>
              <a:lnSpc>
                <a:spcPts val="5600"/>
              </a:lnSpc>
            </a:pPr>
            <a:r>
              <a:rPr lang="en-US" sz="4000">
                <a:solidFill>
                  <a:srgbClr val="000000"/>
                </a:solidFill>
                <a:latin typeface="Arimo"/>
              </a:rPr>
              <a:t>3. Change Password</a:t>
            </a:r>
          </a:p>
          <a:p>
            <a:pPr>
              <a:lnSpc>
                <a:spcPts val="5600"/>
              </a:lnSpc>
            </a:pPr>
            <a:r>
              <a:rPr lang="en-US" sz="4000">
                <a:solidFill>
                  <a:srgbClr val="000000"/>
                </a:solidFill>
                <a:latin typeface="Arimo"/>
              </a:rPr>
              <a:t>4. See online users</a:t>
            </a:r>
          </a:p>
          <a:p>
            <a:pPr>
              <a:lnSpc>
                <a:spcPts val="5600"/>
              </a:lnSpc>
            </a:pPr>
            <a:r>
              <a:rPr lang="en-US" sz="4000">
                <a:solidFill>
                  <a:srgbClr val="000000"/>
                </a:solidFill>
                <a:latin typeface="Arimo"/>
              </a:rPr>
              <a:t>5. See friend list, chat room list</a:t>
            </a:r>
          </a:p>
          <a:p>
            <a:pPr>
              <a:lnSpc>
                <a:spcPts val="5600"/>
              </a:lnSpc>
            </a:pPr>
            <a:r>
              <a:rPr lang="en-US" sz="4000">
                <a:solidFill>
                  <a:srgbClr val="000000"/>
                </a:solidFill>
                <a:latin typeface="Arimo"/>
              </a:rPr>
              <a:t>6. See friend request list, send a friend request</a:t>
            </a:r>
          </a:p>
          <a:p>
            <a:pPr>
              <a:lnSpc>
                <a:spcPts val="5600"/>
              </a:lnSpc>
            </a:pPr>
            <a:r>
              <a:rPr lang="en-US" sz="4000">
                <a:solidFill>
                  <a:srgbClr val="000000"/>
                </a:solidFill>
                <a:latin typeface="Arimo"/>
              </a:rPr>
              <a:t>7. Send a private message in one-on-one conversation</a:t>
            </a:r>
          </a:p>
          <a:p>
            <a:pPr>
              <a:lnSpc>
                <a:spcPts val="5600"/>
              </a:lnSpc>
            </a:pPr>
          </a:p>
        </p:txBody>
      </p:sp>
      <p:sp>
        <p:nvSpPr>
          <p:cNvPr name="TextBox 29" id="29"/>
          <p:cNvSpPr txBox="true"/>
          <p:nvPr/>
        </p:nvSpPr>
        <p:spPr>
          <a:xfrm rot="0">
            <a:off x="11356604" y="2245769"/>
            <a:ext cx="6966854" cy="7042144"/>
          </a:xfrm>
          <a:prstGeom prst="rect">
            <a:avLst/>
          </a:prstGeom>
        </p:spPr>
        <p:txBody>
          <a:bodyPr anchor="t" rtlCol="false" tIns="0" lIns="0" bIns="0" rIns="0">
            <a:spAutoFit/>
          </a:bodyPr>
          <a:lstStyle/>
          <a:p>
            <a:pPr>
              <a:lnSpc>
                <a:spcPts val="5600"/>
              </a:lnSpc>
            </a:pPr>
            <a:r>
              <a:rPr lang="en-US" sz="4000">
                <a:solidFill>
                  <a:srgbClr val="000000"/>
                </a:solidFill>
                <a:latin typeface="Arimo"/>
              </a:rPr>
              <a:t>8. Send a message in a group chat</a:t>
            </a:r>
          </a:p>
          <a:p>
            <a:pPr>
              <a:lnSpc>
                <a:spcPts val="5600"/>
              </a:lnSpc>
            </a:pPr>
            <a:r>
              <a:rPr lang="en-US" sz="4000">
                <a:solidFill>
                  <a:srgbClr val="000000"/>
                </a:solidFill>
                <a:latin typeface="Arimo"/>
              </a:rPr>
              <a:t>9. Create a new group chat</a:t>
            </a:r>
          </a:p>
          <a:p>
            <a:pPr>
              <a:lnSpc>
                <a:spcPts val="5600"/>
              </a:lnSpc>
            </a:pPr>
            <a:r>
              <a:rPr lang="en-US" sz="4000">
                <a:solidFill>
                  <a:srgbClr val="000000"/>
                </a:solidFill>
                <a:latin typeface="Arimo"/>
              </a:rPr>
              <a:t>10. Add/remove users from group chat</a:t>
            </a:r>
          </a:p>
          <a:p>
            <a:pPr>
              <a:lnSpc>
                <a:spcPts val="5600"/>
              </a:lnSpc>
            </a:pPr>
            <a:r>
              <a:rPr lang="en-US" sz="4000">
                <a:solidFill>
                  <a:srgbClr val="000000"/>
                </a:solidFill>
                <a:latin typeface="Arimo"/>
              </a:rPr>
              <a:t>11. Leave a group chat</a:t>
            </a:r>
          </a:p>
          <a:p>
            <a:pPr>
              <a:lnSpc>
                <a:spcPts val="5600"/>
              </a:lnSpc>
            </a:pPr>
            <a:r>
              <a:rPr lang="en-US" sz="4000">
                <a:solidFill>
                  <a:srgbClr val="000000"/>
                </a:solidFill>
                <a:latin typeface="Arimo"/>
              </a:rPr>
              <a:t>12. Send a message to an offline user</a:t>
            </a:r>
          </a:p>
          <a:p>
            <a:pPr>
              <a:lnSpc>
                <a:spcPts val="5600"/>
              </a:lnSpc>
            </a:pPr>
            <a:r>
              <a:rPr lang="en-US" sz="4000">
                <a:solidFill>
                  <a:srgbClr val="000000"/>
                </a:solidFill>
                <a:latin typeface="Arimo"/>
              </a:rPr>
              <a:t>13. Write active log</a:t>
            </a:r>
          </a:p>
          <a:p>
            <a:pPr>
              <a:lnSpc>
                <a:spcPts val="5600"/>
              </a:lnSpc>
            </a:pPr>
          </a:p>
        </p:txBody>
      </p:sp>
      <p:sp>
        <p:nvSpPr>
          <p:cNvPr name="TextBox 30" id="30"/>
          <p:cNvSpPr txBox="true"/>
          <p:nvPr/>
        </p:nvSpPr>
        <p:spPr>
          <a:xfrm rot="0">
            <a:off x="1423932" y="1642525"/>
            <a:ext cx="14466988" cy="698494"/>
          </a:xfrm>
          <a:prstGeom prst="rect">
            <a:avLst/>
          </a:prstGeom>
        </p:spPr>
        <p:txBody>
          <a:bodyPr anchor="t" rtlCol="false" tIns="0" lIns="0" bIns="0" rIns="0">
            <a:spAutoFit/>
          </a:bodyPr>
          <a:lstStyle/>
          <a:p>
            <a:pPr>
              <a:lnSpc>
                <a:spcPts val="5600"/>
              </a:lnSpc>
            </a:pPr>
            <a:r>
              <a:rPr lang="en-US" sz="4000">
                <a:solidFill>
                  <a:srgbClr val="000000"/>
                </a:solidFill>
                <a:latin typeface="Arimo"/>
              </a:rPr>
              <a:t>These are the features that we have successfully implemented:</a:t>
            </a:r>
          </a:p>
        </p:txBody>
      </p:sp>
      <p:sp>
        <p:nvSpPr>
          <p:cNvPr name="TextBox 31" id="31"/>
          <p:cNvSpPr txBox="true"/>
          <p:nvPr/>
        </p:nvSpPr>
        <p:spPr>
          <a:xfrm rot="0">
            <a:off x="16738216" y="8708697"/>
            <a:ext cx="1042169"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2015832" y="1028700"/>
            <a:ext cx="4461549" cy="922721"/>
            <a:chOff x="0" y="0"/>
            <a:chExt cx="13514224" cy="2794960"/>
          </a:xfrm>
        </p:grpSpPr>
        <p:sp>
          <p:nvSpPr>
            <p:cNvPr name="Freeform 9" id="9"/>
            <p:cNvSpPr/>
            <p:nvPr/>
          </p:nvSpPr>
          <p:spPr>
            <a:xfrm flipH="false" flipV="false" rot="0">
              <a:off x="0" y="0"/>
              <a:ext cx="13514232" cy="2794889"/>
            </a:xfrm>
            <a:custGeom>
              <a:avLst/>
              <a:gdLst/>
              <a:ahLst/>
              <a:cxnLst/>
              <a:rect r="r" b="b" t="t" l="l"/>
              <a:pathLst>
                <a:path h="2794889" w="13514232">
                  <a:moveTo>
                    <a:pt x="0" y="712724"/>
                  </a:moveTo>
                  <a:cubicBezTo>
                    <a:pt x="0" y="319151"/>
                    <a:pt x="457847" y="0"/>
                    <a:pt x="1022459" y="0"/>
                  </a:cubicBezTo>
                  <a:lnTo>
                    <a:pt x="12491777" y="0"/>
                  </a:lnTo>
                  <a:cubicBezTo>
                    <a:pt x="13056570" y="0"/>
                    <a:pt x="13514232" y="319151"/>
                    <a:pt x="13514232" y="712724"/>
                  </a:cubicBezTo>
                  <a:lnTo>
                    <a:pt x="13514232" y="2082165"/>
                  </a:lnTo>
                  <a:cubicBezTo>
                    <a:pt x="13514232" y="2475865"/>
                    <a:pt x="13056388" y="2794889"/>
                    <a:pt x="12491777" y="2794889"/>
                  </a:cubicBezTo>
                  <a:lnTo>
                    <a:pt x="1022459" y="2794889"/>
                  </a:lnTo>
                  <a:cubicBezTo>
                    <a:pt x="457665" y="2794889"/>
                    <a:pt x="0" y="2475738"/>
                    <a:pt x="0" y="2082165"/>
                  </a:cubicBezTo>
                  <a:close/>
                </a:path>
              </a:pathLst>
            </a:custGeom>
            <a:solidFill>
              <a:srgbClr val="FFFFFF"/>
            </a:solidFill>
          </p:spPr>
        </p:sp>
      </p:grpSp>
      <p:grpSp>
        <p:nvGrpSpPr>
          <p:cNvPr name="Group 10" id="10"/>
          <p:cNvGrpSpPr/>
          <p:nvPr/>
        </p:nvGrpSpPr>
        <p:grpSpPr>
          <a:xfrm rot="0">
            <a:off x="1189479" y="1537028"/>
            <a:ext cx="19629400" cy="10217489"/>
            <a:chOff x="0" y="0"/>
            <a:chExt cx="25624734" cy="13338178"/>
          </a:xfrm>
        </p:grpSpPr>
        <p:sp>
          <p:nvSpPr>
            <p:cNvPr name="Freeform 11" id="11"/>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2" id="12"/>
          <p:cNvSpPr/>
          <p:nvPr/>
        </p:nvSpPr>
        <p:spPr>
          <a:xfrm flipH="false" flipV="false" rot="-1649580">
            <a:off x="-250610" y="5844974"/>
            <a:ext cx="4672595" cy="8304935"/>
          </a:xfrm>
          <a:custGeom>
            <a:avLst/>
            <a:gdLst/>
            <a:ahLst/>
            <a:cxnLst/>
            <a:rect r="r" b="b" t="t" l="l"/>
            <a:pathLst>
              <a:path h="8304935" w="4672595">
                <a:moveTo>
                  <a:pt x="0" y="0"/>
                </a:moveTo>
                <a:lnTo>
                  <a:pt x="4672595" y="0"/>
                </a:lnTo>
                <a:lnTo>
                  <a:pt x="4672595"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1649580">
            <a:off x="553121" y="7285864"/>
            <a:ext cx="500879" cy="405392"/>
            <a:chOff x="0" y="0"/>
            <a:chExt cx="834840" cy="675688"/>
          </a:xfrm>
        </p:grpSpPr>
        <p:sp>
          <p:nvSpPr>
            <p:cNvPr name="Freeform 14" id="14"/>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5" id="15"/>
          <p:cNvGrpSpPr/>
          <p:nvPr/>
        </p:nvGrpSpPr>
        <p:grpSpPr>
          <a:xfrm rot="-1649580">
            <a:off x="463444" y="7012236"/>
            <a:ext cx="363253" cy="343553"/>
            <a:chOff x="0" y="0"/>
            <a:chExt cx="605452" cy="572618"/>
          </a:xfrm>
        </p:grpSpPr>
        <p:sp>
          <p:nvSpPr>
            <p:cNvPr name="Freeform 16" id="16"/>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7" id="17"/>
          <p:cNvGrpSpPr/>
          <p:nvPr/>
        </p:nvGrpSpPr>
        <p:grpSpPr>
          <a:xfrm rot="-1649580">
            <a:off x="-465507" y="8427882"/>
            <a:ext cx="790131" cy="796444"/>
            <a:chOff x="0" y="0"/>
            <a:chExt cx="1316952" cy="1327474"/>
          </a:xfrm>
        </p:grpSpPr>
        <p:sp>
          <p:nvSpPr>
            <p:cNvPr name="Freeform 18" id="18"/>
            <p:cNvSpPr/>
            <p:nvPr/>
          </p:nvSpPr>
          <p:spPr>
            <a:xfrm flipH="false" flipV="false" rot="0">
              <a:off x="0" y="0"/>
              <a:ext cx="1316990" cy="1327404"/>
            </a:xfrm>
            <a:custGeom>
              <a:avLst/>
              <a:gdLst/>
              <a:ahLst/>
              <a:cxnLst/>
              <a:rect r="r" b="b" t="t" l="l"/>
              <a:pathLst>
                <a:path h="1327404" w="1316990">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4"/>
              <a:stretch>
                <a:fillRect l="-10544" t="0" r="-10544" b="0"/>
              </a:stretch>
            </a:blipFill>
          </p:spPr>
        </p:sp>
      </p:grpSp>
      <p:grpSp>
        <p:nvGrpSpPr>
          <p:cNvPr name="Group 19" id="19"/>
          <p:cNvGrpSpPr/>
          <p:nvPr/>
        </p:nvGrpSpPr>
        <p:grpSpPr>
          <a:xfrm rot="-1649580">
            <a:off x="294576" y="7713341"/>
            <a:ext cx="2258711" cy="670146"/>
            <a:chOff x="0" y="0"/>
            <a:chExt cx="9420344" cy="2794960"/>
          </a:xfrm>
        </p:grpSpPr>
        <p:sp>
          <p:nvSpPr>
            <p:cNvPr name="Freeform 20" id="20"/>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21" id="21"/>
          <p:cNvGrpSpPr/>
          <p:nvPr/>
        </p:nvGrpSpPr>
        <p:grpSpPr>
          <a:xfrm rot="-1649580">
            <a:off x="231554" y="9767322"/>
            <a:ext cx="790131" cy="796444"/>
            <a:chOff x="0" y="0"/>
            <a:chExt cx="1316952" cy="1327474"/>
          </a:xfrm>
        </p:grpSpPr>
        <p:sp>
          <p:nvSpPr>
            <p:cNvPr name="Freeform 22" id="22"/>
            <p:cNvSpPr/>
            <p:nvPr/>
          </p:nvSpPr>
          <p:spPr>
            <a:xfrm flipH="false" flipV="false" rot="0">
              <a:off x="0" y="0"/>
              <a:ext cx="1316990" cy="1327404"/>
            </a:xfrm>
            <a:custGeom>
              <a:avLst/>
              <a:gdLst/>
              <a:ahLst/>
              <a:cxnLst/>
              <a:rect r="r" b="b" t="t" l="l"/>
              <a:pathLst>
                <a:path h="1327404" w="1316990">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5"/>
              <a:stretch>
                <a:fillRect l="-9453" t="0" r="-9453" b="0"/>
              </a:stretch>
            </a:blipFill>
          </p:spPr>
        </p:sp>
      </p:grpSp>
      <p:grpSp>
        <p:nvGrpSpPr>
          <p:cNvPr name="Group 23" id="23"/>
          <p:cNvGrpSpPr/>
          <p:nvPr/>
        </p:nvGrpSpPr>
        <p:grpSpPr>
          <a:xfrm rot="-1649580">
            <a:off x="939626" y="8742411"/>
            <a:ext cx="2258711" cy="1091005"/>
            <a:chOff x="0" y="0"/>
            <a:chExt cx="9420344" cy="4550224"/>
          </a:xfrm>
        </p:grpSpPr>
        <p:sp>
          <p:nvSpPr>
            <p:cNvPr name="Freeform 24" id="24"/>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25" id="25"/>
          <p:cNvSpPr/>
          <p:nvPr/>
        </p:nvSpPr>
        <p:spPr>
          <a:xfrm flipH="false" flipV="false" rot="-1649580">
            <a:off x="2572208" y="7295844"/>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6"/>
            <a:stretch>
              <a:fillRect l="0" t="0" r="0" b="0"/>
            </a:stretch>
          </a:blipFill>
        </p:spPr>
      </p:sp>
      <p:sp>
        <p:nvSpPr>
          <p:cNvPr name="Freeform 26" id="26"/>
          <p:cNvSpPr/>
          <p:nvPr/>
        </p:nvSpPr>
        <p:spPr>
          <a:xfrm flipH="false" flipV="false" rot="-1649580">
            <a:off x="3348958" y="8704023"/>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6"/>
            <a:stretch>
              <a:fillRect l="0" t="0" r="0" b="0"/>
            </a:stretch>
          </a:blipFill>
        </p:spPr>
      </p:sp>
      <p:sp>
        <p:nvSpPr>
          <p:cNvPr name="TextBox 27" id="27"/>
          <p:cNvSpPr txBox="true"/>
          <p:nvPr/>
        </p:nvSpPr>
        <p:spPr>
          <a:xfrm rot="-1649580">
            <a:off x="-194797" y="8153109"/>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8" id="28"/>
          <p:cNvSpPr txBox="true"/>
          <p:nvPr/>
        </p:nvSpPr>
        <p:spPr>
          <a:xfrm rot="-1649580">
            <a:off x="1078163" y="8949458"/>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9" id="29"/>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7. TASK ASSIGNMENT</a:t>
            </a:r>
          </a:p>
        </p:txBody>
      </p:sp>
      <p:sp>
        <p:nvSpPr>
          <p:cNvPr name="AutoShape 30" id="30"/>
          <p:cNvSpPr/>
          <p:nvPr/>
        </p:nvSpPr>
        <p:spPr>
          <a:xfrm>
            <a:off x="10190860" y="2173161"/>
            <a:ext cx="0" cy="7732536"/>
          </a:xfrm>
          <a:prstGeom prst="line">
            <a:avLst/>
          </a:prstGeom>
          <a:ln cap="flat" w="38100">
            <a:solidFill>
              <a:srgbClr val="000000"/>
            </a:solidFill>
            <a:prstDash val="solid"/>
            <a:headEnd type="none" len="sm" w="sm"/>
            <a:tailEnd type="none" len="sm" w="sm"/>
          </a:ln>
        </p:spPr>
      </p:sp>
      <p:sp>
        <p:nvSpPr>
          <p:cNvPr name="TextBox 31" id="31"/>
          <p:cNvSpPr txBox="true"/>
          <p:nvPr/>
        </p:nvSpPr>
        <p:spPr>
          <a:xfrm rot="0">
            <a:off x="12302414" y="1233054"/>
            <a:ext cx="3888386" cy="560324"/>
          </a:xfrm>
          <a:prstGeom prst="rect">
            <a:avLst/>
          </a:prstGeom>
        </p:spPr>
        <p:txBody>
          <a:bodyPr anchor="t" rtlCol="false" tIns="0" lIns="0" bIns="0" rIns="0">
            <a:spAutoFit/>
          </a:bodyPr>
          <a:lstStyle/>
          <a:p>
            <a:pPr>
              <a:lnSpc>
                <a:spcPts val="4317"/>
              </a:lnSpc>
            </a:pPr>
            <a:r>
              <a:rPr lang="en-US" sz="3399">
                <a:solidFill>
                  <a:srgbClr val="000000"/>
                </a:solidFill>
                <a:latin typeface="Arimo Bold"/>
              </a:rPr>
              <a:t>Trịnh Diễm Quỳnh</a:t>
            </a:r>
          </a:p>
        </p:txBody>
      </p:sp>
      <p:grpSp>
        <p:nvGrpSpPr>
          <p:cNvPr name="Group 32" id="32"/>
          <p:cNvGrpSpPr/>
          <p:nvPr/>
        </p:nvGrpSpPr>
        <p:grpSpPr>
          <a:xfrm rot="0">
            <a:off x="3833653" y="1075668"/>
            <a:ext cx="3110007" cy="922721"/>
            <a:chOff x="0" y="0"/>
            <a:chExt cx="9420344" cy="2794960"/>
          </a:xfrm>
        </p:grpSpPr>
        <p:sp>
          <p:nvSpPr>
            <p:cNvPr name="Freeform 33" id="33"/>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sp>
        <p:nvSpPr>
          <p:cNvPr name="TextBox 34" id="34"/>
          <p:cNvSpPr txBox="true"/>
          <p:nvPr/>
        </p:nvSpPr>
        <p:spPr>
          <a:xfrm rot="0">
            <a:off x="4257896" y="1233054"/>
            <a:ext cx="2261520" cy="560324"/>
          </a:xfrm>
          <a:prstGeom prst="rect">
            <a:avLst/>
          </a:prstGeom>
        </p:spPr>
        <p:txBody>
          <a:bodyPr anchor="t" rtlCol="false" tIns="0" lIns="0" bIns="0" rIns="0">
            <a:spAutoFit/>
          </a:bodyPr>
          <a:lstStyle/>
          <a:p>
            <a:pPr>
              <a:lnSpc>
                <a:spcPts val="4317"/>
              </a:lnSpc>
            </a:pPr>
            <a:r>
              <a:rPr lang="en-US" sz="3399">
                <a:solidFill>
                  <a:srgbClr val="000000"/>
                </a:solidFill>
                <a:latin typeface="Arimo Bold"/>
              </a:rPr>
              <a:t>Vũ Đức An</a:t>
            </a:r>
          </a:p>
        </p:txBody>
      </p:sp>
      <p:sp>
        <p:nvSpPr>
          <p:cNvPr name="TextBox 35" id="35"/>
          <p:cNvSpPr txBox="true"/>
          <p:nvPr/>
        </p:nvSpPr>
        <p:spPr>
          <a:xfrm rot="0">
            <a:off x="2237464" y="2910981"/>
            <a:ext cx="7422133" cy="2796540"/>
          </a:xfrm>
          <a:prstGeom prst="rect">
            <a:avLst/>
          </a:prstGeom>
        </p:spPr>
        <p:txBody>
          <a:bodyPr anchor="t" rtlCol="false" tIns="0" lIns="0" bIns="0" rIns="0">
            <a:spAutoFit/>
          </a:bodyPr>
          <a:lstStyle/>
          <a:p>
            <a:pPr marL="647697" indent="-323848" lvl="1">
              <a:lnSpc>
                <a:spcPts val="4379"/>
              </a:lnSpc>
              <a:buFont typeface="Arial"/>
              <a:buChar char="•"/>
            </a:pPr>
            <a:r>
              <a:rPr lang="en-US" sz="2999">
                <a:solidFill>
                  <a:srgbClr val="000000"/>
                </a:solidFill>
                <a:latin typeface="Arial"/>
              </a:rPr>
              <a:t>Application Design, Protocol Design</a:t>
            </a:r>
          </a:p>
          <a:p>
            <a:pPr marL="647697" indent="-323848" lvl="1">
              <a:lnSpc>
                <a:spcPts val="4379"/>
              </a:lnSpc>
              <a:buFont typeface="Arial"/>
              <a:buChar char="•"/>
            </a:pPr>
            <a:r>
              <a:rPr lang="en-US" sz="2999">
                <a:solidFill>
                  <a:srgbClr val="000000"/>
                </a:solidFill>
                <a:latin typeface="Arial"/>
              </a:rPr>
              <a:t>Programming Server - Client connection</a:t>
            </a:r>
          </a:p>
          <a:p>
            <a:pPr marL="647697" indent="-323848" lvl="1">
              <a:lnSpc>
                <a:spcPts val="4379"/>
              </a:lnSpc>
              <a:buFont typeface="Arial"/>
              <a:buChar char="•"/>
            </a:pPr>
            <a:r>
              <a:rPr lang="en-US" sz="2999">
                <a:solidFill>
                  <a:srgbClr val="000000"/>
                </a:solidFill>
                <a:latin typeface="Arial"/>
              </a:rPr>
              <a:t>Programming Server function</a:t>
            </a:r>
          </a:p>
          <a:p>
            <a:pPr marL="647697" indent="-323848" lvl="1">
              <a:lnSpc>
                <a:spcPts val="4379"/>
              </a:lnSpc>
              <a:buFont typeface="Arial"/>
              <a:buChar char="•"/>
            </a:pPr>
            <a:r>
              <a:rPr lang="en-US" sz="2999">
                <a:solidFill>
                  <a:srgbClr val="000000"/>
                </a:solidFill>
                <a:latin typeface="Arial"/>
              </a:rPr>
              <a:t>UI design</a:t>
            </a:r>
          </a:p>
          <a:p>
            <a:pPr marL="647697" indent="-323848" lvl="1">
              <a:lnSpc>
                <a:spcPts val="4379"/>
              </a:lnSpc>
              <a:buFont typeface="Arial"/>
              <a:buChar char="•"/>
            </a:pPr>
            <a:r>
              <a:rPr lang="en-US" sz="2999">
                <a:solidFill>
                  <a:srgbClr val="000000"/>
                </a:solidFill>
                <a:latin typeface="Arial"/>
              </a:rPr>
              <a:t>Log design</a:t>
            </a:r>
          </a:p>
        </p:txBody>
      </p:sp>
      <p:sp>
        <p:nvSpPr>
          <p:cNvPr name="TextBox 36" id="36"/>
          <p:cNvSpPr txBox="true"/>
          <p:nvPr/>
        </p:nvSpPr>
        <p:spPr>
          <a:xfrm rot="0">
            <a:off x="10926772" y="2910981"/>
            <a:ext cx="6639669" cy="2796540"/>
          </a:xfrm>
          <a:prstGeom prst="rect">
            <a:avLst/>
          </a:prstGeom>
        </p:spPr>
        <p:txBody>
          <a:bodyPr anchor="t" rtlCol="false" tIns="0" lIns="0" bIns="0" rIns="0">
            <a:spAutoFit/>
          </a:bodyPr>
          <a:lstStyle/>
          <a:p>
            <a:pPr marL="647697" indent="-323848" lvl="1">
              <a:lnSpc>
                <a:spcPts val="4379"/>
              </a:lnSpc>
              <a:buFont typeface="Arial"/>
              <a:buChar char="•"/>
            </a:pPr>
            <a:r>
              <a:rPr lang="en-US" sz="2999">
                <a:solidFill>
                  <a:srgbClr val="000000"/>
                </a:solidFill>
                <a:latin typeface="Arial"/>
              </a:rPr>
              <a:t>Application Design</a:t>
            </a:r>
          </a:p>
          <a:p>
            <a:pPr marL="647697" indent="-323848" lvl="1">
              <a:lnSpc>
                <a:spcPts val="4379"/>
              </a:lnSpc>
              <a:buFont typeface="Arial"/>
              <a:buChar char="•"/>
            </a:pPr>
            <a:r>
              <a:rPr lang="en-US" sz="2999">
                <a:solidFill>
                  <a:srgbClr val="000000"/>
                </a:solidFill>
                <a:latin typeface="Arial"/>
              </a:rPr>
              <a:t>Database Design &amp; Implementation</a:t>
            </a:r>
          </a:p>
          <a:p>
            <a:pPr marL="647697" indent="-323848" lvl="1">
              <a:lnSpc>
                <a:spcPts val="4379"/>
              </a:lnSpc>
              <a:buFont typeface="Arial"/>
              <a:buChar char="•"/>
            </a:pPr>
            <a:r>
              <a:rPr lang="en-US" sz="2999">
                <a:solidFill>
                  <a:srgbClr val="000000"/>
                </a:solidFill>
                <a:latin typeface="Arial"/>
              </a:rPr>
              <a:t>Database connection to the C code</a:t>
            </a:r>
          </a:p>
          <a:p>
            <a:pPr marL="647697" indent="-323848" lvl="1">
              <a:lnSpc>
                <a:spcPts val="4379"/>
              </a:lnSpc>
              <a:buFont typeface="Arial"/>
              <a:buChar char="•"/>
            </a:pPr>
            <a:r>
              <a:rPr lang="en-US" sz="2999">
                <a:solidFill>
                  <a:srgbClr val="000000"/>
                </a:solidFill>
                <a:latin typeface="Arial"/>
              </a:rPr>
              <a:t>Programming Client function</a:t>
            </a:r>
          </a:p>
          <a:p>
            <a:pPr marL="647697" indent="-323848" lvl="1">
              <a:lnSpc>
                <a:spcPts val="4379"/>
              </a:lnSpc>
              <a:buFont typeface="Arial"/>
              <a:buChar char="•"/>
            </a:pPr>
            <a:r>
              <a:rPr lang="en-US" sz="2999">
                <a:solidFill>
                  <a:srgbClr val="000000"/>
                </a:solidFill>
                <a:latin typeface="Arial"/>
              </a:rPr>
              <a:t>Testing</a:t>
            </a:r>
          </a:p>
        </p:txBody>
      </p:sp>
      <p:sp>
        <p:nvSpPr>
          <p:cNvPr name="TextBox 37" id="37"/>
          <p:cNvSpPr txBox="true"/>
          <p:nvPr/>
        </p:nvSpPr>
        <p:spPr>
          <a:xfrm rot="0">
            <a:off x="16736244" y="8708697"/>
            <a:ext cx="1046113"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88330"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250610" y="5844974"/>
            <a:ext cx="4672595" cy="8304935"/>
          </a:xfrm>
          <a:custGeom>
            <a:avLst/>
            <a:gdLst/>
            <a:ahLst/>
            <a:cxnLst/>
            <a:rect r="r" b="b" t="t" l="l"/>
            <a:pathLst>
              <a:path h="8304935" w="4672595">
                <a:moveTo>
                  <a:pt x="0" y="0"/>
                </a:moveTo>
                <a:lnTo>
                  <a:pt x="4672595" y="0"/>
                </a:lnTo>
                <a:lnTo>
                  <a:pt x="4672595"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553121" y="7285864"/>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463444" y="7012236"/>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465507" y="8427882"/>
            <a:ext cx="790131" cy="796444"/>
            <a:chOff x="0" y="0"/>
            <a:chExt cx="1316952" cy="1327474"/>
          </a:xfrm>
        </p:grpSpPr>
        <p:sp>
          <p:nvSpPr>
            <p:cNvPr name="Freeform 16" id="16"/>
            <p:cNvSpPr/>
            <p:nvPr/>
          </p:nvSpPr>
          <p:spPr>
            <a:xfrm flipH="false" flipV="false" rot="0">
              <a:off x="0" y="0"/>
              <a:ext cx="1316990" cy="1327404"/>
            </a:xfrm>
            <a:custGeom>
              <a:avLst/>
              <a:gdLst/>
              <a:ahLst/>
              <a:cxnLst/>
              <a:rect r="r" b="b" t="t" l="l"/>
              <a:pathLst>
                <a:path h="1327404" w="1316990">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4"/>
              <a:stretch>
                <a:fillRect l="-10544" t="0" r="-10544" b="0"/>
              </a:stretch>
            </a:blipFill>
          </p:spPr>
        </p:sp>
      </p:grpSp>
      <p:grpSp>
        <p:nvGrpSpPr>
          <p:cNvPr name="Group 17" id="17"/>
          <p:cNvGrpSpPr/>
          <p:nvPr/>
        </p:nvGrpSpPr>
        <p:grpSpPr>
          <a:xfrm rot="-1649580">
            <a:off x="294576" y="7713341"/>
            <a:ext cx="2258711" cy="670146"/>
            <a:chOff x="0" y="0"/>
            <a:chExt cx="9420344" cy="2794960"/>
          </a:xfrm>
        </p:grpSpPr>
        <p:sp>
          <p:nvSpPr>
            <p:cNvPr name="Freeform 18" id="18"/>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9" id="19"/>
          <p:cNvGrpSpPr/>
          <p:nvPr/>
        </p:nvGrpSpPr>
        <p:grpSpPr>
          <a:xfrm rot="-1649580">
            <a:off x="231554" y="9767322"/>
            <a:ext cx="790131" cy="796444"/>
            <a:chOff x="0" y="0"/>
            <a:chExt cx="1316952" cy="1327474"/>
          </a:xfrm>
        </p:grpSpPr>
        <p:sp>
          <p:nvSpPr>
            <p:cNvPr name="Freeform 20" id="20"/>
            <p:cNvSpPr/>
            <p:nvPr/>
          </p:nvSpPr>
          <p:spPr>
            <a:xfrm flipH="false" flipV="false" rot="0">
              <a:off x="0" y="0"/>
              <a:ext cx="1316990" cy="1327404"/>
            </a:xfrm>
            <a:custGeom>
              <a:avLst/>
              <a:gdLst/>
              <a:ahLst/>
              <a:cxnLst/>
              <a:rect r="r" b="b" t="t" l="l"/>
              <a:pathLst>
                <a:path h="1327404" w="1316990">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5"/>
              <a:stretch>
                <a:fillRect l="-9453" t="0" r="-9453" b="0"/>
              </a:stretch>
            </a:blipFill>
          </p:spPr>
        </p:sp>
      </p:grpSp>
      <p:grpSp>
        <p:nvGrpSpPr>
          <p:cNvPr name="Group 21" id="21"/>
          <p:cNvGrpSpPr/>
          <p:nvPr/>
        </p:nvGrpSpPr>
        <p:grpSpPr>
          <a:xfrm rot="-1649580">
            <a:off x="939626" y="8742411"/>
            <a:ext cx="2258711" cy="1091005"/>
            <a:chOff x="0" y="0"/>
            <a:chExt cx="9420344" cy="4550224"/>
          </a:xfrm>
        </p:grpSpPr>
        <p:sp>
          <p:nvSpPr>
            <p:cNvPr name="Freeform 22" id="22"/>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23" id="23"/>
          <p:cNvSpPr/>
          <p:nvPr/>
        </p:nvSpPr>
        <p:spPr>
          <a:xfrm flipH="false" flipV="false" rot="-1649580">
            <a:off x="2572208" y="7295844"/>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6"/>
            <a:stretch>
              <a:fillRect l="0" t="0" r="0" b="0"/>
            </a:stretch>
          </a:blipFill>
        </p:spPr>
      </p:sp>
      <p:sp>
        <p:nvSpPr>
          <p:cNvPr name="Freeform 24" id="24"/>
          <p:cNvSpPr/>
          <p:nvPr/>
        </p:nvSpPr>
        <p:spPr>
          <a:xfrm flipH="false" flipV="false" rot="-1649580">
            <a:off x="3348958" y="8704023"/>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6"/>
            <a:stretch>
              <a:fillRect l="0" t="0" r="0" b="0"/>
            </a:stretch>
          </a:blipFill>
        </p:spPr>
      </p:sp>
      <p:sp>
        <p:nvSpPr>
          <p:cNvPr name="TextBox 25" id="25"/>
          <p:cNvSpPr txBox="true"/>
          <p:nvPr/>
        </p:nvSpPr>
        <p:spPr>
          <a:xfrm rot="-1649580">
            <a:off x="-194797" y="8153109"/>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6" id="26"/>
          <p:cNvSpPr txBox="true"/>
          <p:nvPr/>
        </p:nvSpPr>
        <p:spPr>
          <a:xfrm rot="-1649580">
            <a:off x="1078163" y="8949458"/>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7" id="27"/>
          <p:cNvSpPr txBox="true"/>
          <p:nvPr/>
        </p:nvSpPr>
        <p:spPr>
          <a:xfrm rot="0">
            <a:off x="491087" y="452583"/>
            <a:ext cx="7921186"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8. DIFFICULTIES AND RESOLUTION</a:t>
            </a:r>
          </a:p>
        </p:txBody>
      </p:sp>
      <p:sp>
        <p:nvSpPr>
          <p:cNvPr name="TextBox 28" id="28"/>
          <p:cNvSpPr txBox="true"/>
          <p:nvPr/>
        </p:nvSpPr>
        <p:spPr>
          <a:xfrm rot="0">
            <a:off x="4066375" y="3002422"/>
            <a:ext cx="13192925" cy="4286250"/>
          </a:xfrm>
          <a:prstGeom prst="rect">
            <a:avLst/>
          </a:prstGeom>
        </p:spPr>
        <p:txBody>
          <a:bodyPr anchor="t" rtlCol="false" tIns="0" lIns="0" bIns="0" rIns="0">
            <a:spAutoFit/>
          </a:bodyPr>
          <a:lstStyle/>
          <a:p>
            <a:pPr>
              <a:lnSpc>
                <a:spcPts val="4800"/>
              </a:lnSpc>
            </a:pPr>
            <a:r>
              <a:rPr lang="en-US" sz="4000">
                <a:solidFill>
                  <a:srgbClr val="000000"/>
                </a:solidFill>
                <a:latin typeface="Arimo"/>
              </a:rPr>
              <a:t>1. TCP communication problem</a:t>
            </a:r>
          </a:p>
          <a:p>
            <a:pPr marL="863651" indent="-431826" lvl="1">
              <a:lnSpc>
                <a:spcPts val="4800"/>
              </a:lnSpc>
              <a:buFont typeface="Arial"/>
              <a:buChar char="•"/>
            </a:pPr>
            <a:r>
              <a:rPr lang="en-US" sz="4000">
                <a:solidFill>
                  <a:srgbClr val="000000"/>
                </a:solidFill>
                <a:latin typeface="Arimo"/>
              </a:rPr>
              <a:t>Our protocol message was sent and received incorrectly.</a:t>
            </a:r>
          </a:p>
          <a:p>
            <a:pPr marL="863651" indent="-431826" lvl="1">
              <a:lnSpc>
                <a:spcPts val="4800"/>
              </a:lnSpc>
              <a:buFont typeface="Arial"/>
              <a:buChar char="•"/>
            </a:pPr>
            <a:r>
              <a:rPr lang="en-US" sz="4000">
                <a:solidFill>
                  <a:srgbClr val="000000"/>
                </a:solidFill>
                <a:latin typeface="Arimo"/>
              </a:rPr>
              <a:t>Sent messages were merged in a single string.</a:t>
            </a:r>
          </a:p>
          <a:p>
            <a:pPr>
              <a:lnSpc>
                <a:spcPts val="4800"/>
              </a:lnSpc>
            </a:pPr>
            <a:r>
              <a:rPr lang="en-US" sz="4000">
                <a:solidFill>
                  <a:srgbClr val="000000"/>
                </a:solidFill>
                <a:latin typeface="Arimo"/>
              </a:rPr>
              <a:t>=&gt; Solution:</a:t>
            </a:r>
          </a:p>
          <a:p>
            <a:pPr marL="863651" indent="-431826" lvl="1">
              <a:lnSpc>
                <a:spcPts val="4800"/>
              </a:lnSpc>
              <a:buFont typeface="Arial"/>
              <a:buChar char="•"/>
            </a:pPr>
            <a:r>
              <a:rPr lang="en-US" sz="4000">
                <a:solidFill>
                  <a:srgbClr val="000000"/>
                </a:solidFill>
                <a:latin typeface="Arimo"/>
              </a:rPr>
              <a:t>We realized that we received multiple messages at once on the client program.</a:t>
            </a:r>
          </a:p>
        </p:txBody>
      </p:sp>
      <p:sp>
        <p:nvSpPr>
          <p:cNvPr name="TextBox 29" id="29"/>
          <p:cNvSpPr txBox="true"/>
          <p:nvPr/>
        </p:nvSpPr>
        <p:spPr>
          <a:xfrm rot="0">
            <a:off x="16692562" y="8708697"/>
            <a:ext cx="1133475"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88330"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250610" y="5844974"/>
            <a:ext cx="4672595" cy="8304935"/>
          </a:xfrm>
          <a:custGeom>
            <a:avLst/>
            <a:gdLst/>
            <a:ahLst/>
            <a:cxnLst/>
            <a:rect r="r" b="b" t="t" l="l"/>
            <a:pathLst>
              <a:path h="8304935" w="4672595">
                <a:moveTo>
                  <a:pt x="0" y="0"/>
                </a:moveTo>
                <a:lnTo>
                  <a:pt x="4672595" y="0"/>
                </a:lnTo>
                <a:lnTo>
                  <a:pt x="4672595"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553121" y="7285864"/>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463444" y="7012236"/>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465507" y="8427882"/>
            <a:ext cx="790131" cy="796444"/>
            <a:chOff x="0" y="0"/>
            <a:chExt cx="1316952" cy="1327474"/>
          </a:xfrm>
        </p:grpSpPr>
        <p:sp>
          <p:nvSpPr>
            <p:cNvPr name="Freeform 16" id="16"/>
            <p:cNvSpPr/>
            <p:nvPr/>
          </p:nvSpPr>
          <p:spPr>
            <a:xfrm flipH="false" flipV="false" rot="0">
              <a:off x="0" y="0"/>
              <a:ext cx="1316990" cy="1327404"/>
            </a:xfrm>
            <a:custGeom>
              <a:avLst/>
              <a:gdLst/>
              <a:ahLst/>
              <a:cxnLst/>
              <a:rect r="r" b="b" t="t" l="l"/>
              <a:pathLst>
                <a:path h="1327404" w="1316990">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4"/>
              <a:stretch>
                <a:fillRect l="-10544" t="0" r="-10544" b="0"/>
              </a:stretch>
            </a:blipFill>
          </p:spPr>
        </p:sp>
      </p:grpSp>
      <p:grpSp>
        <p:nvGrpSpPr>
          <p:cNvPr name="Group 17" id="17"/>
          <p:cNvGrpSpPr/>
          <p:nvPr/>
        </p:nvGrpSpPr>
        <p:grpSpPr>
          <a:xfrm rot="-1649580">
            <a:off x="294576" y="7713341"/>
            <a:ext cx="2258711" cy="670146"/>
            <a:chOff x="0" y="0"/>
            <a:chExt cx="9420344" cy="2794960"/>
          </a:xfrm>
        </p:grpSpPr>
        <p:sp>
          <p:nvSpPr>
            <p:cNvPr name="Freeform 18" id="18"/>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9" id="19"/>
          <p:cNvGrpSpPr/>
          <p:nvPr/>
        </p:nvGrpSpPr>
        <p:grpSpPr>
          <a:xfrm rot="-1649580">
            <a:off x="231554" y="9767322"/>
            <a:ext cx="790131" cy="796444"/>
            <a:chOff x="0" y="0"/>
            <a:chExt cx="1316952" cy="1327474"/>
          </a:xfrm>
        </p:grpSpPr>
        <p:sp>
          <p:nvSpPr>
            <p:cNvPr name="Freeform 20" id="20"/>
            <p:cNvSpPr/>
            <p:nvPr/>
          </p:nvSpPr>
          <p:spPr>
            <a:xfrm flipH="false" flipV="false" rot="0">
              <a:off x="0" y="0"/>
              <a:ext cx="1316990" cy="1327404"/>
            </a:xfrm>
            <a:custGeom>
              <a:avLst/>
              <a:gdLst/>
              <a:ahLst/>
              <a:cxnLst/>
              <a:rect r="r" b="b" t="t" l="l"/>
              <a:pathLst>
                <a:path h="1327404" w="1316990">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5"/>
              <a:stretch>
                <a:fillRect l="-9453" t="0" r="-9453" b="0"/>
              </a:stretch>
            </a:blipFill>
          </p:spPr>
        </p:sp>
      </p:grpSp>
      <p:grpSp>
        <p:nvGrpSpPr>
          <p:cNvPr name="Group 21" id="21"/>
          <p:cNvGrpSpPr/>
          <p:nvPr/>
        </p:nvGrpSpPr>
        <p:grpSpPr>
          <a:xfrm rot="-1649580">
            <a:off x="939626" y="8742411"/>
            <a:ext cx="2258711" cy="1091005"/>
            <a:chOff x="0" y="0"/>
            <a:chExt cx="9420344" cy="4550224"/>
          </a:xfrm>
        </p:grpSpPr>
        <p:sp>
          <p:nvSpPr>
            <p:cNvPr name="Freeform 22" id="22"/>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23" id="23"/>
          <p:cNvSpPr/>
          <p:nvPr/>
        </p:nvSpPr>
        <p:spPr>
          <a:xfrm flipH="false" flipV="false" rot="-1649580">
            <a:off x="2572208" y="7295844"/>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6"/>
            <a:stretch>
              <a:fillRect l="0" t="0" r="0" b="0"/>
            </a:stretch>
          </a:blipFill>
        </p:spPr>
      </p:sp>
      <p:sp>
        <p:nvSpPr>
          <p:cNvPr name="Freeform 24" id="24"/>
          <p:cNvSpPr/>
          <p:nvPr/>
        </p:nvSpPr>
        <p:spPr>
          <a:xfrm flipH="false" flipV="false" rot="-1649580">
            <a:off x="3348958" y="8704023"/>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6"/>
            <a:stretch>
              <a:fillRect l="0" t="0" r="0" b="0"/>
            </a:stretch>
          </a:blipFill>
        </p:spPr>
      </p:sp>
      <p:sp>
        <p:nvSpPr>
          <p:cNvPr name="TextBox 25" id="25"/>
          <p:cNvSpPr txBox="true"/>
          <p:nvPr/>
        </p:nvSpPr>
        <p:spPr>
          <a:xfrm rot="-1649580">
            <a:off x="-194797" y="8153109"/>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6" id="26"/>
          <p:cNvSpPr txBox="true"/>
          <p:nvPr/>
        </p:nvSpPr>
        <p:spPr>
          <a:xfrm rot="-1649580">
            <a:off x="1078163" y="8949458"/>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7" id="27"/>
          <p:cNvSpPr txBox="true"/>
          <p:nvPr/>
        </p:nvSpPr>
        <p:spPr>
          <a:xfrm rot="0">
            <a:off x="491087" y="452583"/>
            <a:ext cx="7921186"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8. DIFFICULTIES AND RESOLUTION</a:t>
            </a:r>
          </a:p>
        </p:txBody>
      </p:sp>
      <p:sp>
        <p:nvSpPr>
          <p:cNvPr name="TextBox 28" id="28"/>
          <p:cNvSpPr txBox="true"/>
          <p:nvPr/>
        </p:nvSpPr>
        <p:spPr>
          <a:xfrm rot="0">
            <a:off x="4066375" y="3002422"/>
            <a:ext cx="13192925" cy="3676650"/>
          </a:xfrm>
          <a:prstGeom prst="rect">
            <a:avLst/>
          </a:prstGeom>
        </p:spPr>
        <p:txBody>
          <a:bodyPr anchor="t" rtlCol="false" tIns="0" lIns="0" bIns="0" rIns="0">
            <a:spAutoFit/>
          </a:bodyPr>
          <a:lstStyle/>
          <a:p>
            <a:pPr>
              <a:lnSpc>
                <a:spcPts val="4800"/>
              </a:lnSpc>
            </a:pPr>
            <a:r>
              <a:rPr lang="en-US" sz="4000">
                <a:solidFill>
                  <a:srgbClr val="000000"/>
                </a:solidFill>
                <a:latin typeface="Arimo"/>
              </a:rPr>
              <a:t>2. Thread handling problem:</a:t>
            </a:r>
          </a:p>
          <a:p>
            <a:pPr marL="863651" indent="-431826" lvl="1">
              <a:lnSpc>
                <a:spcPts val="4800"/>
              </a:lnSpc>
              <a:buFont typeface="Arial"/>
              <a:buChar char="•"/>
            </a:pPr>
            <a:r>
              <a:rPr lang="en-US" sz="4000">
                <a:solidFill>
                  <a:srgbClr val="000000"/>
                </a:solidFill>
                <a:latin typeface="Arimo"/>
              </a:rPr>
              <a:t>Our protocol message sometimes was received as a mess of information.</a:t>
            </a:r>
          </a:p>
          <a:p>
            <a:pPr>
              <a:lnSpc>
                <a:spcPts val="4800"/>
              </a:lnSpc>
            </a:pPr>
            <a:r>
              <a:rPr lang="en-US" sz="4000">
                <a:solidFill>
                  <a:srgbClr val="000000"/>
                </a:solidFill>
                <a:latin typeface="Arimo"/>
              </a:rPr>
              <a:t>=&gt; Solution:</a:t>
            </a:r>
          </a:p>
          <a:p>
            <a:pPr marL="863651" indent="-431826" lvl="1">
              <a:lnSpc>
                <a:spcPts val="4800"/>
              </a:lnSpc>
              <a:buFont typeface="Arial"/>
              <a:buChar char="•"/>
            </a:pPr>
            <a:r>
              <a:rPr lang="en-US" sz="4000">
                <a:solidFill>
                  <a:srgbClr val="000000"/>
                </a:solidFill>
                <a:latin typeface="Arimo"/>
              </a:rPr>
              <a:t>We made sure that the thread mutex is locked when send-thread sends a message.</a:t>
            </a:r>
          </a:p>
        </p:txBody>
      </p:sp>
      <p:sp>
        <p:nvSpPr>
          <p:cNvPr name="TextBox 29" id="29"/>
          <p:cNvSpPr txBox="true"/>
          <p:nvPr/>
        </p:nvSpPr>
        <p:spPr>
          <a:xfrm rot="0">
            <a:off x="16731593" y="8708697"/>
            <a:ext cx="1055415"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250610" y="5844974"/>
            <a:ext cx="4672595" cy="8304935"/>
          </a:xfrm>
          <a:custGeom>
            <a:avLst/>
            <a:gdLst/>
            <a:ahLst/>
            <a:cxnLst/>
            <a:rect r="r" b="b" t="t" l="l"/>
            <a:pathLst>
              <a:path h="8304935" w="4672595">
                <a:moveTo>
                  <a:pt x="0" y="0"/>
                </a:moveTo>
                <a:lnTo>
                  <a:pt x="4672595" y="0"/>
                </a:lnTo>
                <a:lnTo>
                  <a:pt x="4672595"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553121" y="7285864"/>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463444" y="7012236"/>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465507" y="8427882"/>
            <a:ext cx="790131" cy="796444"/>
            <a:chOff x="0" y="0"/>
            <a:chExt cx="1316952" cy="1327474"/>
          </a:xfrm>
        </p:grpSpPr>
        <p:sp>
          <p:nvSpPr>
            <p:cNvPr name="Freeform 16" id="16"/>
            <p:cNvSpPr/>
            <p:nvPr/>
          </p:nvSpPr>
          <p:spPr>
            <a:xfrm flipH="false" flipV="false" rot="0">
              <a:off x="0" y="0"/>
              <a:ext cx="1316990" cy="1327404"/>
            </a:xfrm>
            <a:custGeom>
              <a:avLst/>
              <a:gdLst/>
              <a:ahLst/>
              <a:cxnLst/>
              <a:rect r="r" b="b" t="t" l="l"/>
              <a:pathLst>
                <a:path h="1327404" w="1316990">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4"/>
              <a:stretch>
                <a:fillRect l="-10544" t="0" r="-10544" b="0"/>
              </a:stretch>
            </a:blipFill>
          </p:spPr>
        </p:sp>
      </p:grpSp>
      <p:grpSp>
        <p:nvGrpSpPr>
          <p:cNvPr name="Group 17" id="17"/>
          <p:cNvGrpSpPr/>
          <p:nvPr/>
        </p:nvGrpSpPr>
        <p:grpSpPr>
          <a:xfrm rot="-1649580">
            <a:off x="294576" y="7713341"/>
            <a:ext cx="2258711" cy="670146"/>
            <a:chOff x="0" y="0"/>
            <a:chExt cx="9420344" cy="2794960"/>
          </a:xfrm>
        </p:grpSpPr>
        <p:sp>
          <p:nvSpPr>
            <p:cNvPr name="Freeform 18" id="18"/>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9" id="19"/>
          <p:cNvGrpSpPr/>
          <p:nvPr/>
        </p:nvGrpSpPr>
        <p:grpSpPr>
          <a:xfrm rot="-1649580">
            <a:off x="231554" y="9767322"/>
            <a:ext cx="790131" cy="796444"/>
            <a:chOff x="0" y="0"/>
            <a:chExt cx="1316952" cy="1327474"/>
          </a:xfrm>
        </p:grpSpPr>
        <p:sp>
          <p:nvSpPr>
            <p:cNvPr name="Freeform 20" id="20"/>
            <p:cNvSpPr/>
            <p:nvPr/>
          </p:nvSpPr>
          <p:spPr>
            <a:xfrm flipH="false" flipV="false" rot="0">
              <a:off x="0" y="0"/>
              <a:ext cx="1316990" cy="1327404"/>
            </a:xfrm>
            <a:custGeom>
              <a:avLst/>
              <a:gdLst/>
              <a:ahLst/>
              <a:cxnLst/>
              <a:rect r="r" b="b" t="t" l="l"/>
              <a:pathLst>
                <a:path h="1327404" w="1316990">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5"/>
              <a:stretch>
                <a:fillRect l="-9453" t="0" r="-9453" b="0"/>
              </a:stretch>
            </a:blipFill>
          </p:spPr>
        </p:sp>
      </p:grpSp>
      <p:grpSp>
        <p:nvGrpSpPr>
          <p:cNvPr name="Group 21" id="21"/>
          <p:cNvGrpSpPr/>
          <p:nvPr/>
        </p:nvGrpSpPr>
        <p:grpSpPr>
          <a:xfrm rot="-1649580">
            <a:off x="939626" y="8742411"/>
            <a:ext cx="2258711" cy="1091005"/>
            <a:chOff x="0" y="0"/>
            <a:chExt cx="9420344" cy="4550224"/>
          </a:xfrm>
        </p:grpSpPr>
        <p:sp>
          <p:nvSpPr>
            <p:cNvPr name="Freeform 22" id="22"/>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23" id="23"/>
          <p:cNvSpPr/>
          <p:nvPr/>
        </p:nvSpPr>
        <p:spPr>
          <a:xfrm flipH="false" flipV="false" rot="-1649580">
            <a:off x="2572208" y="7295844"/>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6"/>
            <a:stretch>
              <a:fillRect l="0" t="0" r="0" b="0"/>
            </a:stretch>
          </a:blipFill>
        </p:spPr>
      </p:sp>
      <p:sp>
        <p:nvSpPr>
          <p:cNvPr name="Freeform 24" id="24"/>
          <p:cNvSpPr/>
          <p:nvPr/>
        </p:nvSpPr>
        <p:spPr>
          <a:xfrm flipH="false" flipV="false" rot="-1649580">
            <a:off x="3348958" y="8704023"/>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6"/>
            <a:stretch>
              <a:fillRect l="0" t="0" r="0" b="0"/>
            </a:stretch>
          </a:blipFill>
        </p:spPr>
      </p:sp>
      <p:sp>
        <p:nvSpPr>
          <p:cNvPr name="Freeform 25" id="25"/>
          <p:cNvSpPr/>
          <p:nvPr/>
        </p:nvSpPr>
        <p:spPr>
          <a:xfrm flipH="false" flipV="false" rot="0">
            <a:off x="8412273" y="4431582"/>
            <a:ext cx="8807884" cy="4394522"/>
          </a:xfrm>
          <a:custGeom>
            <a:avLst/>
            <a:gdLst/>
            <a:ahLst/>
            <a:cxnLst/>
            <a:rect r="r" b="b" t="t" l="l"/>
            <a:pathLst>
              <a:path h="4394522" w="8807884">
                <a:moveTo>
                  <a:pt x="0" y="0"/>
                </a:moveTo>
                <a:lnTo>
                  <a:pt x="8807884" y="0"/>
                </a:lnTo>
                <a:lnTo>
                  <a:pt x="8807884" y="4394522"/>
                </a:lnTo>
                <a:lnTo>
                  <a:pt x="0" y="4394522"/>
                </a:lnTo>
                <a:lnTo>
                  <a:pt x="0" y="0"/>
                </a:lnTo>
                <a:close/>
              </a:path>
            </a:pathLst>
          </a:custGeom>
          <a:blipFill>
            <a:blip r:embed="rId7"/>
            <a:stretch>
              <a:fillRect l="0" t="0" r="0" b="0"/>
            </a:stretch>
          </a:blipFill>
        </p:spPr>
      </p:sp>
      <p:sp>
        <p:nvSpPr>
          <p:cNvPr name="Freeform 26" id="26"/>
          <p:cNvSpPr/>
          <p:nvPr/>
        </p:nvSpPr>
        <p:spPr>
          <a:xfrm flipH="false" flipV="false" rot="0">
            <a:off x="4882622" y="4458771"/>
            <a:ext cx="2922763" cy="4829142"/>
          </a:xfrm>
          <a:custGeom>
            <a:avLst/>
            <a:gdLst/>
            <a:ahLst/>
            <a:cxnLst/>
            <a:rect r="r" b="b" t="t" l="l"/>
            <a:pathLst>
              <a:path h="4829142" w="2922763">
                <a:moveTo>
                  <a:pt x="0" y="0"/>
                </a:moveTo>
                <a:lnTo>
                  <a:pt x="2922763" y="0"/>
                </a:lnTo>
                <a:lnTo>
                  <a:pt x="2922763" y="4829142"/>
                </a:lnTo>
                <a:lnTo>
                  <a:pt x="0" y="4829142"/>
                </a:lnTo>
                <a:lnTo>
                  <a:pt x="0" y="0"/>
                </a:lnTo>
                <a:close/>
              </a:path>
            </a:pathLst>
          </a:custGeom>
          <a:blipFill>
            <a:blip r:embed="rId8"/>
            <a:stretch>
              <a:fillRect l="0" t="0" r="0" b="0"/>
            </a:stretch>
          </a:blipFill>
        </p:spPr>
      </p:sp>
      <p:sp>
        <p:nvSpPr>
          <p:cNvPr name="TextBox 27" id="27"/>
          <p:cNvSpPr txBox="true"/>
          <p:nvPr/>
        </p:nvSpPr>
        <p:spPr>
          <a:xfrm rot="-1649580">
            <a:off x="-194797" y="8153109"/>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8" id="28"/>
          <p:cNvSpPr txBox="true"/>
          <p:nvPr/>
        </p:nvSpPr>
        <p:spPr>
          <a:xfrm rot="-1649580">
            <a:off x="1078163" y="8949458"/>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9" id="29"/>
          <p:cNvSpPr txBox="true"/>
          <p:nvPr/>
        </p:nvSpPr>
        <p:spPr>
          <a:xfrm rot="0">
            <a:off x="491087" y="452583"/>
            <a:ext cx="7921186"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9. FUTURE PLANS</a:t>
            </a:r>
          </a:p>
        </p:txBody>
      </p:sp>
      <p:sp>
        <p:nvSpPr>
          <p:cNvPr name="TextBox 30" id="30"/>
          <p:cNvSpPr txBox="true"/>
          <p:nvPr/>
        </p:nvSpPr>
        <p:spPr>
          <a:xfrm rot="0">
            <a:off x="2094396" y="1558744"/>
            <a:ext cx="15483680" cy="3067050"/>
          </a:xfrm>
          <a:prstGeom prst="rect">
            <a:avLst/>
          </a:prstGeom>
        </p:spPr>
        <p:txBody>
          <a:bodyPr anchor="t" rtlCol="false" tIns="0" lIns="0" bIns="0" rIns="0">
            <a:spAutoFit/>
          </a:bodyPr>
          <a:lstStyle/>
          <a:p>
            <a:pPr>
              <a:lnSpc>
                <a:spcPts val="4800"/>
              </a:lnSpc>
            </a:pPr>
            <a:r>
              <a:rPr lang="en-US" sz="4000">
                <a:solidFill>
                  <a:srgbClr val="000000"/>
                </a:solidFill>
                <a:latin typeface="Arimo"/>
              </a:rPr>
              <a:t>1. Deploy GUI of the project:</a:t>
            </a:r>
          </a:p>
          <a:p>
            <a:pPr marL="863651" indent="-431826" lvl="1">
              <a:lnSpc>
                <a:spcPts val="4800"/>
              </a:lnSpc>
              <a:buFont typeface="Arial"/>
              <a:buChar char="•"/>
            </a:pPr>
            <a:r>
              <a:rPr lang="en-US" sz="4000">
                <a:solidFill>
                  <a:srgbClr val="000000"/>
                </a:solidFill>
                <a:latin typeface="Arimo"/>
              </a:rPr>
              <a:t>We are deploying a GUI program using</a:t>
            </a:r>
            <a:r>
              <a:rPr lang="en-US" sz="4000">
                <a:solidFill>
                  <a:srgbClr val="000000"/>
                </a:solidFill>
                <a:latin typeface="Arimo Bold"/>
              </a:rPr>
              <a:t> GTK3</a:t>
            </a:r>
            <a:r>
              <a:rPr lang="en-US" sz="4000">
                <a:solidFill>
                  <a:srgbClr val="000000"/>
                </a:solidFill>
                <a:latin typeface="Arimo"/>
              </a:rPr>
              <a:t> and </a:t>
            </a:r>
            <a:r>
              <a:rPr lang="en-US" sz="4000">
                <a:solidFill>
                  <a:srgbClr val="000000"/>
                </a:solidFill>
                <a:latin typeface="Arimo Bold"/>
              </a:rPr>
              <a:t>WebkitGTK</a:t>
            </a:r>
            <a:r>
              <a:rPr lang="en-US" sz="4000">
                <a:solidFill>
                  <a:srgbClr val="000000"/>
                </a:solidFill>
                <a:latin typeface="Arimo"/>
              </a:rPr>
              <a:t> with HTML5 UI </a:t>
            </a:r>
          </a:p>
          <a:p>
            <a:pPr>
              <a:lnSpc>
                <a:spcPts val="4800"/>
              </a:lnSpc>
            </a:pPr>
            <a:r>
              <a:rPr lang="en-US" sz="4000">
                <a:solidFill>
                  <a:srgbClr val="000000"/>
                </a:solidFill>
                <a:latin typeface="Arimo"/>
              </a:rPr>
              <a:t>(still facing with some problem with data binding)</a:t>
            </a:r>
          </a:p>
          <a:p>
            <a:pPr>
              <a:lnSpc>
                <a:spcPts val="4800"/>
              </a:lnSpc>
            </a:pPr>
          </a:p>
        </p:txBody>
      </p:sp>
      <p:sp>
        <p:nvSpPr>
          <p:cNvPr name="TextBox 31" id="31"/>
          <p:cNvSpPr txBox="true"/>
          <p:nvPr/>
        </p:nvSpPr>
        <p:spPr>
          <a:xfrm rot="0">
            <a:off x="16696097" y="8708697"/>
            <a:ext cx="1126406"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36.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grpSp>
        <p:nvGrpSpPr>
          <p:cNvPr name="Group 8" id="8"/>
          <p:cNvGrpSpPr/>
          <p:nvPr/>
        </p:nvGrpSpPr>
        <p:grpSpPr>
          <a:xfrm rot="0">
            <a:off x="1189479" y="1537028"/>
            <a:ext cx="19629400" cy="10217489"/>
            <a:chOff x="0" y="0"/>
            <a:chExt cx="25624734" cy="13338178"/>
          </a:xfrm>
        </p:grpSpPr>
        <p:sp>
          <p:nvSpPr>
            <p:cNvPr name="Freeform 9" id="9"/>
            <p:cNvSpPr/>
            <p:nvPr/>
          </p:nvSpPr>
          <p:spPr>
            <a:xfrm flipH="false" flipV="false" rot="0">
              <a:off x="0" y="0"/>
              <a:ext cx="25624830" cy="13338302"/>
            </a:xfrm>
            <a:custGeom>
              <a:avLst/>
              <a:gdLst/>
              <a:ahLst/>
              <a:cxnLst/>
              <a:rect r="r" b="b" t="t" l="l"/>
              <a:pathLst>
                <a:path h="13338302" w="25624830">
                  <a:moveTo>
                    <a:pt x="0" y="665226"/>
                  </a:moveTo>
                  <a:cubicBezTo>
                    <a:pt x="0" y="297815"/>
                    <a:pt x="338527" y="0"/>
                    <a:pt x="756164" y="0"/>
                  </a:cubicBezTo>
                  <a:lnTo>
                    <a:pt x="24868679" y="0"/>
                  </a:lnTo>
                  <a:cubicBezTo>
                    <a:pt x="25286315" y="0"/>
                    <a:pt x="25624830" y="297815"/>
                    <a:pt x="25624830" y="665226"/>
                  </a:cubicBezTo>
                  <a:lnTo>
                    <a:pt x="25624830" y="12673076"/>
                  </a:lnTo>
                  <a:cubicBezTo>
                    <a:pt x="25624830" y="13040488"/>
                    <a:pt x="25286315" y="13338302"/>
                    <a:pt x="24868679" y="13338302"/>
                  </a:cubicBezTo>
                  <a:lnTo>
                    <a:pt x="756164" y="13338302"/>
                  </a:lnTo>
                  <a:cubicBezTo>
                    <a:pt x="338527" y="13338175"/>
                    <a:pt x="0" y="13040361"/>
                    <a:pt x="0" y="12672949"/>
                  </a:cubicBezTo>
                  <a:close/>
                </a:path>
              </a:pathLst>
            </a:custGeom>
            <a:solidFill>
              <a:srgbClr val="FFFFFF"/>
            </a:solidFill>
          </p:spPr>
        </p:sp>
      </p:grpSp>
      <p:sp>
        <p:nvSpPr>
          <p:cNvPr name="Freeform 10" id="10"/>
          <p:cNvSpPr/>
          <p:nvPr/>
        </p:nvSpPr>
        <p:spPr>
          <a:xfrm flipH="false" flipV="false" rot="-1649580">
            <a:off x="-250610" y="5844974"/>
            <a:ext cx="4672595" cy="8304935"/>
          </a:xfrm>
          <a:custGeom>
            <a:avLst/>
            <a:gdLst/>
            <a:ahLst/>
            <a:cxnLst/>
            <a:rect r="r" b="b" t="t" l="l"/>
            <a:pathLst>
              <a:path h="8304935" w="4672595">
                <a:moveTo>
                  <a:pt x="0" y="0"/>
                </a:moveTo>
                <a:lnTo>
                  <a:pt x="4672595" y="0"/>
                </a:lnTo>
                <a:lnTo>
                  <a:pt x="4672595"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649580">
            <a:off x="553121" y="7285864"/>
            <a:ext cx="500879" cy="405392"/>
            <a:chOff x="0" y="0"/>
            <a:chExt cx="834840" cy="675688"/>
          </a:xfrm>
        </p:grpSpPr>
        <p:sp>
          <p:nvSpPr>
            <p:cNvPr name="Freeform 12" id="12"/>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3" id="13"/>
          <p:cNvGrpSpPr/>
          <p:nvPr/>
        </p:nvGrpSpPr>
        <p:grpSpPr>
          <a:xfrm rot="-1649580">
            <a:off x="463444" y="7012236"/>
            <a:ext cx="363253" cy="343553"/>
            <a:chOff x="0" y="0"/>
            <a:chExt cx="605452" cy="572618"/>
          </a:xfrm>
        </p:grpSpPr>
        <p:sp>
          <p:nvSpPr>
            <p:cNvPr name="Freeform 14" id="14"/>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5" id="15"/>
          <p:cNvGrpSpPr/>
          <p:nvPr/>
        </p:nvGrpSpPr>
        <p:grpSpPr>
          <a:xfrm rot="-1649580">
            <a:off x="-465507" y="8427882"/>
            <a:ext cx="790131" cy="796444"/>
            <a:chOff x="0" y="0"/>
            <a:chExt cx="1316952" cy="1327474"/>
          </a:xfrm>
        </p:grpSpPr>
        <p:sp>
          <p:nvSpPr>
            <p:cNvPr name="Freeform 16" id="16"/>
            <p:cNvSpPr/>
            <p:nvPr/>
          </p:nvSpPr>
          <p:spPr>
            <a:xfrm flipH="false" flipV="false" rot="0">
              <a:off x="0" y="0"/>
              <a:ext cx="1316990" cy="1327404"/>
            </a:xfrm>
            <a:custGeom>
              <a:avLst/>
              <a:gdLst/>
              <a:ahLst/>
              <a:cxnLst/>
              <a:rect r="r" b="b" t="t" l="l"/>
              <a:pathLst>
                <a:path h="1327404" w="1316990">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4"/>
              <a:stretch>
                <a:fillRect l="-10544" t="0" r="-10544" b="0"/>
              </a:stretch>
            </a:blipFill>
          </p:spPr>
        </p:sp>
      </p:grpSp>
      <p:grpSp>
        <p:nvGrpSpPr>
          <p:cNvPr name="Group 17" id="17"/>
          <p:cNvGrpSpPr/>
          <p:nvPr/>
        </p:nvGrpSpPr>
        <p:grpSpPr>
          <a:xfrm rot="-1649580">
            <a:off x="294576" y="7713341"/>
            <a:ext cx="2258711" cy="670146"/>
            <a:chOff x="0" y="0"/>
            <a:chExt cx="9420344" cy="2794960"/>
          </a:xfrm>
        </p:grpSpPr>
        <p:sp>
          <p:nvSpPr>
            <p:cNvPr name="Freeform 18" id="18"/>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9" id="19"/>
          <p:cNvGrpSpPr/>
          <p:nvPr/>
        </p:nvGrpSpPr>
        <p:grpSpPr>
          <a:xfrm rot="-1649580">
            <a:off x="231554" y="9767322"/>
            <a:ext cx="790131" cy="796444"/>
            <a:chOff x="0" y="0"/>
            <a:chExt cx="1316952" cy="1327474"/>
          </a:xfrm>
        </p:grpSpPr>
        <p:sp>
          <p:nvSpPr>
            <p:cNvPr name="Freeform 20" id="20"/>
            <p:cNvSpPr/>
            <p:nvPr/>
          </p:nvSpPr>
          <p:spPr>
            <a:xfrm flipH="false" flipV="false" rot="0">
              <a:off x="0" y="0"/>
              <a:ext cx="1316990" cy="1327404"/>
            </a:xfrm>
            <a:custGeom>
              <a:avLst/>
              <a:gdLst/>
              <a:ahLst/>
              <a:cxnLst/>
              <a:rect r="r" b="b" t="t" l="l"/>
              <a:pathLst>
                <a:path h="1327404" w="1316990">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5"/>
              <a:stretch>
                <a:fillRect l="-9453" t="0" r="-9453" b="0"/>
              </a:stretch>
            </a:blipFill>
          </p:spPr>
        </p:sp>
      </p:grpSp>
      <p:grpSp>
        <p:nvGrpSpPr>
          <p:cNvPr name="Group 21" id="21"/>
          <p:cNvGrpSpPr/>
          <p:nvPr/>
        </p:nvGrpSpPr>
        <p:grpSpPr>
          <a:xfrm rot="-1649580">
            <a:off x="939626" y="8742411"/>
            <a:ext cx="2258711" cy="1091005"/>
            <a:chOff x="0" y="0"/>
            <a:chExt cx="9420344" cy="4550224"/>
          </a:xfrm>
        </p:grpSpPr>
        <p:sp>
          <p:nvSpPr>
            <p:cNvPr name="Freeform 22" id="22"/>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23" id="23"/>
          <p:cNvSpPr/>
          <p:nvPr/>
        </p:nvSpPr>
        <p:spPr>
          <a:xfrm flipH="false" flipV="false" rot="-1649580">
            <a:off x="2572208" y="7295844"/>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6"/>
            <a:stretch>
              <a:fillRect l="0" t="0" r="0" b="0"/>
            </a:stretch>
          </a:blipFill>
        </p:spPr>
      </p:sp>
      <p:sp>
        <p:nvSpPr>
          <p:cNvPr name="Freeform 24" id="24"/>
          <p:cNvSpPr/>
          <p:nvPr/>
        </p:nvSpPr>
        <p:spPr>
          <a:xfrm flipH="false" flipV="false" rot="-1649580">
            <a:off x="3348958" y="8704023"/>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6"/>
            <a:stretch>
              <a:fillRect l="0" t="0" r="0" b="0"/>
            </a:stretch>
          </a:blipFill>
        </p:spPr>
      </p:sp>
      <p:sp>
        <p:nvSpPr>
          <p:cNvPr name="TextBox 25" id="25"/>
          <p:cNvSpPr txBox="true"/>
          <p:nvPr/>
        </p:nvSpPr>
        <p:spPr>
          <a:xfrm rot="-1649580">
            <a:off x="-194797" y="8153109"/>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6" id="26"/>
          <p:cNvSpPr txBox="true"/>
          <p:nvPr/>
        </p:nvSpPr>
        <p:spPr>
          <a:xfrm rot="-1649580">
            <a:off x="1078163" y="8949458"/>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7" id="27"/>
          <p:cNvSpPr txBox="true"/>
          <p:nvPr/>
        </p:nvSpPr>
        <p:spPr>
          <a:xfrm rot="0">
            <a:off x="491087" y="452583"/>
            <a:ext cx="7921186"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9. FUTURE PLANS</a:t>
            </a:r>
          </a:p>
        </p:txBody>
      </p:sp>
      <p:sp>
        <p:nvSpPr>
          <p:cNvPr name="TextBox 28" id="28"/>
          <p:cNvSpPr txBox="true"/>
          <p:nvPr/>
        </p:nvSpPr>
        <p:spPr>
          <a:xfrm rot="0">
            <a:off x="4066375" y="1871897"/>
            <a:ext cx="13192925" cy="7334250"/>
          </a:xfrm>
          <a:prstGeom prst="rect">
            <a:avLst/>
          </a:prstGeom>
        </p:spPr>
        <p:txBody>
          <a:bodyPr anchor="t" rtlCol="false" tIns="0" lIns="0" bIns="0" rIns="0">
            <a:spAutoFit/>
          </a:bodyPr>
          <a:lstStyle/>
          <a:p>
            <a:pPr>
              <a:lnSpc>
                <a:spcPts val="4800"/>
              </a:lnSpc>
            </a:pPr>
            <a:r>
              <a:rPr lang="en-US" sz="4000">
                <a:solidFill>
                  <a:srgbClr val="000000"/>
                </a:solidFill>
                <a:latin typeface="Arimo"/>
              </a:rPr>
              <a:t>2. Enlarge the database to store more user information: </a:t>
            </a:r>
          </a:p>
          <a:p>
            <a:pPr marL="863651" indent="-431826" lvl="1">
              <a:lnSpc>
                <a:spcPts val="4800"/>
              </a:lnSpc>
              <a:buFont typeface="Arial"/>
              <a:buChar char="•"/>
            </a:pPr>
            <a:r>
              <a:rPr lang="en-US" sz="4000">
                <a:solidFill>
                  <a:srgbClr val="000000"/>
                </a:solidFill>
                <a:latin typeface="Arimo"/>
              </a:rPr>
              <a:t>Media file storage</a:t>
            </a:r>
          </a:p>
          <a:p>
            <a:pPr marL="863651" indent="-431826" lvl="1">
              <a:lnSpc>
                <a:spcPts val="4800"/>
              </a:lnSpc>
              <a:buFont typeface="Arial"/>
              <a:buChar char="•"/>
            </a:pPr>
            <a:r>
              <a:rPr lang="en-US" sz="4000">
                <a:solidFill>
                  <a:srgbClr val="000000"/>
                </a:solidFill>
                <a:latin typeface="Arimo"/>
              </a:rPr>
              <a:t>History user activity log</a:t>
            </a:r>
          </a:p>
          <a:p>
            <a:pPr marL="863651" indent="-431826" lvl="1">
              <a:lnSpc>
                <a:spcPts val="4800"/>
              </a:lnSpc>
              <a:buFont typeface="Arial"/>
              <a:buChar char="•"/>
            </a:pPr>
            <a:r>
              <a:rPr lang="en-US" sz="4000">
                <a:solidFill>
                  <a:srgbClr val="000000"/>
                </a:solidFill>
                <a:latin typeface="Arimo"/>
              </a:rPr>
              <a:t>User unread message</a:t>
            </a:r>
          </a:p>
          <a:p>
            <a:pPr marL="863651" indent="-431826" lvl="1">
              <a:lnSpc>
                <a:spcPts val="4800"/>
              </a:lnSpc>
              <a:buFont typeface="Arial"/>
              <a:buChar char="•"/>
            </a:pPr>
            <a:r>
              <a:rPr lang="en-US" sz="4000">
                <a:solidFill>
                  <a:srgbClr val="000000"/>
                </a:solidFill>
                <a:latin typeface="Arimo"/>
              </a:rPr>
              <a:t>Etc.</a:t>
            </a:r>
          </a:p>
          <a:p>
            <a:pPr>
              <a:lnSpc>
                <a:spcPts val="4800"/>
              </a:lnSpc>
            </a:pPr>
          </a:p>
          <a:p>
            <a:pPr>
              <a:lnSpc>
                <a:spcPts val="4800"/>
              </a:lnSpc>
            </a:pPr>
            <a:r>
              <a:rPr lang="en-US" sz="4000">
                <a:solidFill>
                  <a:srgbClr val="000000"/>
                </a:solidFill>
                <a:latin typeface="Arimo"/>
              </a:rPr>
              <a:t>3. Implement security method </a:t>
            </a:r>
          </a:p>
          <a:p>
            <a:pPr marL="863651" indent="-431826" lvl="1">
              <a:lnSpc>
                <a:spcPts val="4800"/>
              </a:lnSpc>
              <a:buFont typeface="Arial"/>
              <a:buChar char="•"/>
            </a:pPr>
            <a:r>
              <a:rPr lang="en-US" sz="4000">
                <a:solidFill>
                  <a:srgbClr val="000000"/>
                </a:solidFill>
                <a:latin typeface="Arimo"/>
              </a:rPr>
              <a:t>E</a:t>
            </a:r>
            <a:r>
              <a:rPr lang="en-US" sz="4000">
                <a:solidFill>
                  <a:srgbClr val="000000"/>
                </a:solidFill>
                <a:latin typeface="Arimo"/>
              </a:rPr>
              <a:t>ncrypt user, conversation information on database</a:t>
            </a:r>
          </a:p>
          <a:p>
            <a:pPr marL="863651" indent="-431826" lvl="1">
              <a:lnSpc>
                <a:spcPts val="4800"/>
              </a:lnSpc>
              <a:buFont typeface="Arial"/>
              <a:buChar char="•"/>
            </a:pPr>
            <a:r>
              <a:rPr lang="en-US" sz="4000">
                <a:solidFill>
                  <a:srgbClr val="000000"/>
                </a:solidFill>
                <a:latin typeface="Arimo"/>
              </a:rPr>
              <a:t>Encrypt application protocol </a:t>
            </a:r>
          </a:p>
          <a:p>
            <a:pPr>
              <a:lnSpc>
                <a:spcPts val="4800"/>
              </a:lnSpc>
            </a:pPr>
          </a:p>
          <a:p>
            <a:pPr>
              <a:lnSpc>
                <a:spcPts val="4800"/>
              </a:lnSpc>
            </a:pPr>
            <a:r>
              <a:rPr lang="en-US" sz="4000">
                <a:solidFill>
                  <a:srgbClr val="000000"/>
                </a:solidFill>
                <a:latin typeface="Arimo"/>
              </a:rPr>
              <a:t>4. File, media sharing</a:t>
            </a:r>
          </a:p>
          <a:p>
            <a:pPr marL="863651" indent="-431826" lvl="1">
              <a:lnSpc>
                <a:spcPts val="4800"/>
              </a:lnSpc>
              <a:buFont typeface="Arial"/>
              <a:buChar char="•"/>
            </a:pPr>
            <a:r>
              <a:rPr lang="en-US" sz="4000">
                <a:solidFill>
                  <a:srgbClr val="000000"/>
                </a:solidFill>
                <a:latin typeface="Arimo"/>
              </a:rPr>
              <a:t>Send picture, audio along with messages</a:t>
            </a:r>
          </a:p>
        </p:txBody>
      </p:sp>
      <p:sp>
        <p:nvSpPr>
          <p:cNvPr name="TextBox 29" id="29"/>
          <p:cNvSpPr txBox="true"/>
          <p:nvPr/>
        </p:nvSpPr>
        <p:spPr>
          <a:xfrm rot="0">
            <a:off x="16758493" y="8708697"/>
            <a:ext cx="1001613"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sp>
        <p:nvSpPr>
          <p:cNvPr name="Freeform 8" id="8"/>
          <p:cNvSpPr/>
          <p:nvPr/>
        </p:nvSpPr>
        <p:spPr>
          <a:xfrm flipH="false" flipV="false" rot="-1649580">
            <a:off x="-250610" y="5844974"/>
            <a:ext cx="4672595" cy="8304935"/>
          </a:xfrm>
          <a:custGeom>
            <a:avLst/>
            <a:gdLst/>
            <a:ahLst/>
            <a:cxnLst/>
            <a:rect r="r" b="b" t="t" l="l"/>
            <a:pathLst>
              <a:path h="8304935" w="4672595">
                <a:moveTo>
                  <a:pt x="0" y="0"/>
                </a:moveTo>
                <a:lnTo>
                  <a:pt x="4672595" y="0"/>
                </a:lnTo>
                <a:lnTo>
                  <a:pt x="4672595"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1649580">
            <a:off x="553121" y="7285864"/>
            <a:ext cx="500879" cy="405392"/>
            <a:chOff x="0" y="0"/>
            <a:chExt cx="834840" cy="675688"/>
          </a:xfrm>
        </p:grpSpPr>
        <p:sp>
          <p:nvSpPr>
            <p:cNvPr name="Freeform 10" id="10"/>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1" id="11"/>
          <p:cNvGrpSpPr/>
          <p:nvPr/>
        </p:nvGrpSpPr>
        <p:grpSpPr>
          <a:xfrm rot="-1649580">
            <a:off x="463444" y="7012236"/>
            <a:ext cx="363253" cy="343553"/>
            <a:chOff x="0" y="0"/>
            <a:chExt cx="605452" cy="572618"/>
          </a:xfrm>
        </p:grpSpPr>
        <p:sp>
          <p:nvSpPr>
            <p:cNvPr name="Freeform 12" id="12"/>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3" id="13"/>
          <p:cNvGrpSpPr/>
          <p:nvPr/>
        </p:nvGrpSpPr>
        <p:grpSpPr>
          <a:xfrm rot="-1649580">
            <a:off x="-465507" y="8427882"/>
            <a:ext cx="790131" cy="796444"/>
            <a:chOff x="0" y="0"/>
            <a:chExt cx="1316952" cy="1327474"/>
          </a:xfrm>
        </p:grpSpPr>
        <p:sp>
          <p:nvSpPr>
            <p:cNvPr name="Freeform 14" id="14"/>
            <p:cNvSpPr/>
            <p:nvPr/>
          </p:nvSpPr>
          <p:spPr>
            <a:xfrm flipH="false" flipV="false" rot="0">
              <a:off x="0" y="0"/>
              <a:ext cx="1316990" cy="1327404"/>
            </a:xfrm>
            <a:custGeom>
              <a:avLst/>
              <a:gdLst/>
              <a:ahLst/>
              <a:cxnLst/>
              <a:rect r="r" b="b" t="t" l="l"/>
              <a:pathLst>
                <a:path h="1327404" w="1316990">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4"/>
              <a:stretch>
                <a:fillRect l="-10544" t="0" r="-10544" b="0"/>
              </a:stretch>
            </a:blipFill>
          </p:spPr>
        </p:sp>
      </p:grpSp>
      <p:grpSp>
        <p:nvGrpSpPr>
          <p:cNvPr name="Group 15" id="15"/>
          <p:cNvGrpSpPr/>
          <p:nvPr/>
        </p:nvGrpSpPr>
        <p:grpSpPr>
          <a:xfrm rot="-1649580">
            <a:off x="294576" y="7713341"/>
            <a:ext cx="2258711" cy="670146"/>
            <a:chOff x="0" y="0"/>
            <a:chExt cx="9420344" cy="2794960"/>
          </a:xfrm>
        </p:grpSpPr>
        <p:sp>
          <p:nvSpPr>
            <p:cNvPr name="Freeform 16" id="16"/>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7" id="17"/>
          <p:cNvGrpSpPr/>
          <p:nvPr/>
        </p:nvGrpSpPr>
        <p:grpSpPr>
          <a:xfrm rot="-1649580">
            <a:off x="231554" y="9767322"/>
            <a:ext cx="790131" cy="796444"/>
            <a:chOff x="0" y="0"/>
            <a:chExt cx="1316952" cy="1327474"/>
          </a:xfrm>
        </p:grpSpPr>
        <p:sp>
          <p:nvSpPr>
            <p:cNvPr name="Freeform 18" id="18"/>
            <p:cNvSpPr/>
            <p:nvPr/>
          </p:nvSpPr>
          <p:spPr>
            <a:xfrm flipH="false" flipV="false" rot="0">
              <a:off x="0" y="0"/>
              <a:ext cx="1316990" cy="1327404"/>
            </a:xfrm>
            <a:custGeom>
              <a:avLst/>
              <a:gdLst/>
              <a:ahLst/>
              <a:cxnLst/>
              <a:rect r="r" b="b" t="t" l="l"/>
              <a:pathLst>
                <a:path h="1327404" w="1316990">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5"/>
              <a:stretch>
                <a:fillRect l="-9453" t="0" r="-9453" b="0"/>
              </a:stretch>
            </a:blipFill>
          </p:spPr>
        </p:sp>
      </p:grpSp>
      <p:grpSp>
        <p:nvGrpSpPr>
          <p:cNvPr name="Group 19" id="19"/>
          <p:cNvGrpSpPr/>
          <p:nvPr/>
        </p:nvGrpSpPr>
        <p:grpSpPr>
          <a:xfrm rot="-1649580">
            <a:off x="939626" y="8742411"/>
            <a:ext cx="2258711" cy="1091005"/>
            <a:chOff x="0" y="0"/>
            <a:chExt cx="9420344" cy="4550224"/>
          </a:xfrm>
        </p:grpSpPr>
        <p:sp>
          <p:nvSpPr>
            <p:cNvPr name="Freeform 20" id="20"/>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21" id="21"/>
          <p:cNvSpPr/>
          <p:nvPr/>
        </p:nvSpPr>
        <p:spPr>
          <a:xfrm flipH="false" flipV="false" rot="-1649580">
            <a:off x="2572208" y="7295844"/>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6"/>
            <a:stretch>
              <a:fillRect l="0" t="0" r="0" b="0"/>
            </a:stretch>
          </a:blipFill>
        </p:spPr>
      </p:sp>
      <p:sp>
        <p:nvSpPr>
          <p:cNvPr name="Freeform 22" id="22"/>
          <p:cNvSpPr/>
          <p:nvPr/>
        </p:nvSpPr>
        <p:spPr>
          <a:xfrm flipH="false" flipV="false" rot="-1649580">
            <a:off x="3348958" y="8704023"/>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6"/>
            <a:stretch>
              <a:fillRect l="0" t="0" r="0" b="0"/>
            </a:stretch>
          </a:blipFill>
        </p:spPr>
      </p:sp>
      <p:sp>
        <p:nvSpPr>
          <p:cNvPr name="TextBox 23" id="23"/>
          <p:cNvSpPr txBox="true"/>
          <p:nvPr/>
        </p:nvSpPr>
        <p:spPr>
          <a:xfrm rot="-1649580">
            <a:off x="-194797" y="8153109"/>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4" id="24"/>
          <p:cNvSpPr txBox="true"/>
          <p:nvPr/>
        </p:nvSpPr>
        <p:spPr>
          <a:xfrm rot="-1649580">
            <a:off x="1078163" y="8949458"/>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5" id="25"/>
          <p:cNvSpPr txBox="true"/>
          <p:nvPr/>
        </p:nvSpPr>
        <p:spPr>
          <a:xfrm rot="0">
            <a:off x="3137526" y="4149544"/>
            <a:ext cx="13009299" cy="1085850"/>
          </a:xfrm>
          <a:prstGeom prst="rect">
            <a:avLst/>
          </a:prstGeom>
        </p:spPr>
        <p:txBody>
          <a:bodyPr anchor="t" rtlCol="false" tIns="0" lIns="0" bIns="0" rIns="0">
            <a:spAutoFit/>
          </a:bodyPr>
          <a:lstStyle/>
          <a:p>
            <a:pPr algn="l">
              <a:lnSpc>
                <a:spcPts val="7607"/>
              </a:lnSpc>
            </a:pPr>
            <a:r>
              <a:rPr lang="en-US" sz="6339">
                <a:solidFill>
                  <a:srgbClr val="000000"/>
                </a:solidFill>
                <a:latin typeface="Arial Bold"/>
              </a:rPr>
              <a:t>10. PROGRAM DEMONSTRATION</a:t>
            </a:r>
          </a:p>
        </p:txBody>
      </p:sp>
      <p:sp>
        <p:nvSpPr>
          <p:cNvPr name="TextBox 26" id="26"/>
          <p:cNvSpPr txBox="true"/>
          <p:nvPr/>
        </p:nvSpPr>
        <p:spPr>
          <a:xfrm rot="0">
            <a:off x="16695688" y="8708697"/>
            <a:ext cx="1127224"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38.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EE599"/>
        </a:solidFill>
      </p:bgPr>
    </p:bg>
    <p:spTree>
      <p:nvGrpSpPr>
        <p:cNvPr id="1" name=""/>
        <p:cNvGrpSpPr/>
        <p:nvPr/>
      </p:nvGrpSpPr>
      <p:grpSpPr>
        <a:xfrm>
          <a:off x="0" y="0"/>
          <a:ext cx="0" cy="0"/>
          <a:chOff x="0" y="0"/>
          <a:chExt cx="0" cy="0"/>
        </a:xfrm>
      </p:grpSpPr>
      <p:grpSp>
        <p:nvGrpSpPr>
          <p:cNvPr name="Group 2" id="2"/>
          <p:cNvGrpSpPr/>
          <p:nvPr/>
        </p:nvGrpSpPr>
        <p:grpSpPr>
          <a:xfrm rot="0">
            <a:off x="14578804" y="-2862942"/>
            <a:ext cx="13213966" cy="13149942"/>
            <a:chOff x="0" y="0"/>
            <a:chExt cx="17618622" cy="17533256"/>
          </a:xfrm>
        </p:grpSpPr>
        <p:sp>
          <p:nvSpPr>
            <p:cNvPr name="Freeform 3" id="3"/>
            <p:cNvSpPr/>
            <p:nvPr/>
          </p:nvSpPr>
          <p:spPr>
            <a:xfrm flipH="false" flipV="false" rot="0">
              <a:off x="0" y="0"/>
              <a:ext cx="17618711" cy="17533365"/>
            </a:xfrm>
            <a:custGeom>
              <a:avLst/>
              <a:gdLst/>
              <a:ahLst/>
              <a:cxnLst/>
              <a:rect r="r" b="b" t="t" l="l"/>
              <a:pathLst>
                <a:path h="17533365" w="17618711">
                  <a:moveTo>
                    <a:pt x="0" y="8766683"/>
                  </a:moveTo>
                  <a:cubicBezTo>
                    <a:pt x="0" y="3924935"/>
                    <a:pt x="3944112" y="0"/>
                    <a:pt x="8809355" y="0"/>
                  </a:cubicBezTo>
                  <a:cubicBezTo>
                    <a:pt x="13674599" y="0"/>
                    <a:pt x="17618711" y="3924935"/>
                    <a:pt x="17618711" y="8766683"/>
                  </a:cubicBezTo>
                  <a:cubicBezTo>
                    <a:pt x="17618711" y="13608431"/>
                    <a:pt x="13674599" y="17533365"/>
                    <a:pt x="8809355" y="17533365"/>
                  </a:cubicBezTo>
                  <a:cubicBezTo>
                    <a:pt x="3944112" y="17533365"/>
                    <a:pt x="0" y="13608304"/>
                    <a:pt x="0" y="8766683"/>
                  </a:cubicBezTo>
                  <a:close/>
                </a:path>
              </a:pathLst>
            </a:custGeom>
            <a:solidFill>
              <a:srgbClr val="FFD966"/>
            </a:solidFill>
          </p:spPr>
        </p:sp>
      </p:grpSp>
      <p:grpSp>
        <p:nvGrpSpPr>
          <p:cNvPr name="Group 4" id="4"/>
          <p:cNvGrpSpPr/>
          <p:nvPr/>
        </p:nvGrpSpPr>
        <p:grpSpPr>
          <a:xfrm rot="0">
            <a:off x="-5628984" y="-4522168"/>
            <a:ext cx="11577268" cy="10561598"/>
            <a:chOff x="0" y="0"/>
            <a:chExt cx="15436358" cy="14082130"/>
          </a:xfrm>
        </p:grpSpPr>
        <p:sp>
          <p:nvSpPr>
            <p:cNvPr name="Freeform 5" id="5"/>
            <p:cNvSpPr/>
            <p:nvPr/>
          </p:nvSpPr>
          <p:spPr>
            <a:xfrm flipH="false" flipV="false" rot="0">
              <a:off x="0" y="0"/>
              <a:ext cx="15436342" cy="14082013"/>
            </a:xfrm>
            <a:custGeom>
              <a:avLst/>
              <a:gdLst/>
              <a:ahLst/>
              <a:cxnLst/>
              <a:rect r="r" b="b" t="t" l="l"/>
              <a:pathLst>
                <a:path h="14082013" w="15436342">
                  <a:moveTo>
                    <a:pt x="0" y="7041007"/>
                  </a:moveTo>
                  <a:cubicBezTo>
                    <a:pt x="0" y="3152394"/>
                    <a:pt x="3455543" y="0"/>
                    <a:pt x="7718171" y="0"/>
                  </a:cubicBezTo>
                  <a:cubicBezTo>
                    <a:pt x="11980799" y="0"/>
                    <a:pt x="15436342" y="3152394"/>
                    <a:pt x="15436342" y="7041007"/>
                  </a:cubicBezTo>
                  <a:cubicBezTo>
                    <a:pt x="15436342" y="10929620"/>
                    <a:pt x="11980799" y="14082013"/>
                    <a:pt x="7718171" y="14082013"/>
                  </a:cubicBezTo>
                  <a:cubicBezTo>
                    <a:pt x="3455543" y="14082013"/>
                    <a:pt x="0" y="10929747"/>
                    <a:pt x="0" y="7041007"/>
                  </a:cubicBezTo>
                  <a:close/>
                </a:path>
              </a:pathLst>
            </a:custGeom>
            <a:solidFill>
              <a:srgbClr val="FFD966"/>
            </a:solidFill>
          </p:spPr>
        </p:sp>
      </p:grpSp>
      <p:grpSp>
        <p:nvGrpSpPr>
          <p:cNvPr name="Group 6" id="6"/>
          <p:cNvGrpSpPr/>
          <p:nvPr/>
        </p:nvGrpSpPr>
        <p:grpSpPr>
          <a:xfrm rot="0">
            <a:off x="-956985" y="-764048"/>
            <a:ext cx="19930532" cy="11838238"/>
            <a:chOff x="0" y="0"/>
            <a:chExt cx="26574042" cy="15784318"/>
          </a:xfrm>
        </p:grpSpPr>
        <p:sp>
          <p:nvSpPr>
            <p:cNvPr name="Freeform 7" id="7"/>
            <p:cNvSpPr/>
            <p:nvPr/>
          </p:nvSpPr>
          <p:spPr>
            <a:xfrm flipH="false" flipV="false" rot="0">
              <a:off x="0" y="0"/>
              <a:ext cx="26573987" cy="15784322"/>
            </a:xfrm>
            <a:custGeom>
              <a:avLst/>
              <a:gdLst/>
              <a:ahLst/>
              <a:cxnLst/>
              <a:rect r="r" b="b" t="t" l="l"/>
              <a:pathLst>
                <a:path h="15784322" w="26573987">
                  <a:moveTo>
                    <a:pt x="0" y="1919478"/>
                  </a:moveTo>
                  <a:cubicBezTo>
                    <a:pt x="0" y="859409"/>
                    <a:pt x="859409" y="0"/>
                    <a:pt x="1919478" y="0"/>
                  </a:cubicBezTo>
                  <a:lnTo>
                    <a:pt x="24654511" y="0"/>
                  </a:lnTo>
                  <a:cubicBezTo>
                    <a:pt x="25714579" y="0"/>
                    <a:pt x="26573987" y="859409"/>
                    <a:pt x="26573987" y="1919478"/>
                  </a:cubicBezTo>
                  <a:lnTo>
                    <a:pt x="26573987" y="13864717"/>
                  </a:lnTo>
                  <a:cubicBezTo>
                    <a:pt x="26573987" y="14924787"/>
                    <a:pt x="25714579" y="15784195"/>
                    <a:pt x="24654511" y="15784195"/>
                  </a:cubicBezTo>
                  <a:lnTo>
                    <a:pt x="1919478" y="15784195"/>
                  </a:lnTo>
                  <a:cubicBezTo>
                    <a:pt x="859409" y="15784322"/>
                    <a:pt x="0" y="14924912"/>
                    <a:pt x="0" y="13864844"/>
                  </a:cubicBezTo>
                  <a:close/>
                </a:path>
              </a:pathLst>
            </a:custGeom>
            <a:solidFill>
              <a:srgbClr val="FFF4EF"/>
            </a:solidFill>
          </p:spPr>
        </p:sp>
      </p:grpSp>
      <p:sp>
        <p:nvSpPr>
          <p:cNvPr name="Freeform 8" id="8"/>
          <p:cNvSpPr/>
          <p:nvPr/>
        </p:nvSpPr>
        <p:spPr>
          <a:xfrm flipH="false" flipV="false" rot="-1649580">
            <a:off x="-250610" y="5844974"/>
            <a:ext cx="4672595" cy="8304935"/>
          </a:xfrm>
          <a:custGeom>
            <a:avLst/>
            <a:gdLst/>
            <a:ahLst/>
            <a:cxnLst/>
            <a:rect r="r" b="b" t="t" l="l"/>
            <a:pathLst>
              <a:path h="8304935" w="4672595">
                <a:moveTo>
                  <a:pt x="0" y="0"/>
                </a:moveTo>
                <a:lnTo>
                  <a:pt x="4672595" y="0"/>
                </a:lnTo>
                <a:lnTo>
                  <a:pt x="4672595" y="8304935"/>
                </a:lnTo>
                <a:lnTo>
                  <a:pt x="0" y="8304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1649580">
            <a:off x="553121" y="7285864"/>
            <a:ext cx="500879" cy="405392"/>
            <a:chOff x="0" y="0"/>
            <a:chExt cx="834840" cy="675688"/>
          </a:xfrm>
        </p:grpSpPr>
        <p:sp>
          <p:nvSpPr>
            <p:cNvPr name="Freeform 10" id="10"/>
            <p:cNvSpPr/>
            <p:nvPr/>
          </p:nvSpPr>
          <p:spPr>
            <a:xfrm flipH="false" flipV="false" rot="0">
              <a:off x="0" y="0"/>
              <a:ext cx="834898" cy="675767"/>
            </a:xfrm>
            <a:custGeom>
              <a:avLst/>
              <a:gdLst/>
              <a:ahLst/>
              <a:cxnLst/>
              <a:rect r="r" b="b" t="t" l="l"/>
              <a:pathLst>
                <a:path h="675767" w="834898">
                  <a:moveTo>
                    <a:pt x="0" y="112649"/>
                  </a:moveTo>
                  <a:cubicBezTo>
                    <a:pt x="0" y="50419"/>
                    <a:pt x="50419" y="0"/>
                    <a:pt x="112649" y="0"/>
                  </a:cubicBezTo>
                  <a:lnTo>
                    <a:pt x="722249" y="0"/>
                  </a:lnTo>
                  <a:cubicBezTo>
                    <a:pt x="784479" y="0"/>
                    <a:pt x="834898" y="50419"/>
                    <a:pt x="834898" y="112649"/>
                  </a:cubicBezTo>
                  <a:lnTo>
                    <a:pt x="834898" y="563118"/>
                  </a:lnTo>
                  <a:cubicBezTo>
                    <a:pt x="834898" y="625348"/>
                    <a:pt x="784479" y="675767"/>
                    <a:pt x="722249" y="675767"/>
                  </a:cubicBezTo>
                  <a:lnTo>
                    <a:pt x="112649" y="675767"/>
                  </a:lnTo>
                  <a:cubicBezTo>
                    <a:pt x="50419" y="675640"/>
                    <a:pt x="0" y="625221"/>
                    <a:pt x="0" y="563118"/>
                  </a:cubicBezTo>
                  <a:close/>
                </a:path>
              </a:pathLst>
            </a:custGeom>
            <a:solidFill>
              <a:srgbClr val="FFFFFF"/>
            </a:solidFill>
          </p:spPr>
        </p:sp>
      </p:grpSp>
      <p:grpSp>
        <p:nvGrpSpPr>
          <p:cNvPr name="Group 11" id="11"/>
          <p:cNvGrpSpPr/>
          <p:nvPr/>
        </p:nvGrpSpPr>
        <p:grpSpPr>
          <a:xfrm rot="-1649580">
            <a:off x="463444" y="7012236"/>
            <a:ext cx="363253" cy="343553"/>
            <a:chOff x="0" y="0"/>
            <a:chExt cx="605452" cy="572618"/>
          </a:xfrm>
        </p:grpSpPr>
        <p:sp>
          <p:nvSpPr>
            <p:cNvPr name="Freeform 12" id="12"/>
            <p:cNvSpPr/>
            <p:nvPr/>
          </p:nvSpPr>
          <p:spPr>
            <a:xfrm flipH="false" flipV="false" rot="0">
              <a:off x="0" y="0"/>
              <a:ext cx="605409" cy="572643"/>
            </a:xfrm>
            <a:custGeom>
              <a:avLst/>
              <a:gdLst/>
              <a:ahLst/>
              <a:cxnLst/>
              <a:rect r="r" b="b" t="t" l="l"/>
              <a:pathLst>
                <a:path h="572643" w="605409">
                  <a:moveTo>
                    <a:pt x="302768" y="0"/>
                  </a:moveTo>
                  <a:cubicBezTo>
                    <a:pt x="469900" y="0"/>
                    <a:pt x="605409" y="127889"/>
                    <a:pt x="605409" y="285750"/>
                  </a:cubicBezTo>
                  <a:cubicBezTo>
                    <a:pt x="605409" y="381381"/>
                    <a:pt x="605409" y="477012"/>
                    <a:pt x="605409" y="572643"/>
                  </a:cubicBezTo>
                  <a:lnTo>
                    <a:pt x="526288" y="572643"/>
                  </a:lnTo>
                  <a:lnTo>
                    <a:pt x="526288" y="280162"/>
                  </a:lnTo>
                  <a:cubicBezTo>
                    <a:pt x="526288" y="163703"/>
                    <a:pt x="426212" y="69215"/>
                    <a:pt x="302768" y="69215"/>
                  </a:cubicBezTo>
                  <a:cubicBezTo>
                    <a:pt x="179324" y="69215"/>
                    <a:pt x="79121" y="163703"/>
                    <a:pt x="79121" y="280162"/>
                  </a:cubicBezTo>
                  <a:lnTo>
                    <a:pt x="79121" y="572643"/>
                  </a:lnTo>
                  <a:lnTo>
                    <a:pt x="0" y="572643"/>
                  </a:lnTo>
                  <a:lnTo>
                    <a:pt x="0" y="285750"/>
                  </a:lnTo>
                  <a:cubicBezTo>
                    <a:pt x="0" y="127889"/>
                    <a:pt x="135509" y="0"/>
                    <a:pt x="302768" y="0"/>
                  </a:cubicBezTo>
                  <a:close/>
                </a:path>
              </a:pathLst>
            </a:custGeom>
            <a:solidFill>
              <a:srgbClr val="FFFFFF"/>
            </a:solidFill>
          </p:spPr>
        </p:sp>
      </p:grpSp>
      <p:grpSp>
        <p:nvGrpSpPr>
          <p:cNvPr name="Group 13" id="13"/>
          <p:cNvGrpSpPr/>
          <p:nvPr/>
        </p:nvGrpSpPr>
        <p:grpSpPr>
          <a:xfrm rot="-1649580">
            <a:off x="-465507" y="8427882"/>
            <a:ext cx="790131" cy="796444"/>
            <a:chOff x="0" y="0"/>
            <a:chExt cx="1316952" cy="1327474"/>
          </a:xfrm>
        </p:grpSpPr>
        <p:sp>
          <p:nvSpPr>
            <p:cNvPr name="Freeform 14" id="14"/>
            <p:cNvSpPr/>
            <p:nvPr/>
          </p:nvSpPr>
          <p:spPr>
            <a:xfrm flipH="false" flipV="false" rot="0">
              <a:off x="0" y="0"/>
              <a:ext cx="1316990" cy="1327404"/>
            </a:xfrm>
            <a:custGeom>
              <a:avLst/>
              <a:gdLst/>
              <a:ahLst/>
              <a:cxnLst/>
              <a:rect r="r" b="b" t="t" l="l"/>
              <a:pathLst>
                <a:path h="1327404" w="1316990">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4"/>
              <a:stretch>
                <a:fillRect l="-10544" t="0" r="-10544" b="0"/>
              </a:stretch>
            </a:blipFill>
          </p:spPr>
        </p:sp>
      </p:grpSp>
      <p:grpSp>
        <p:nvGrpSpPr>
          <p:cNvPr name="Group 15" id="15"/>
          <p:cNvGrpSpPr/>
          <p:nvPr/>
        </p:nvGrpSpPr>
        <p:grpSpPr>
          <a:xfrm rot="-1649580">
            <a:off x="294576" y="7713341"/>
            <a:ext cx="2258711" cy="670146"/>
            <a:chOff x="0" y="0"/>
            <a:chExt cx="9420344" cy="2794960"/>
          </a:xfrm>
        </p:grpSpPr>
        <p:sp>
          <p:nvSpPr>
            <p:cNvPr name="Freeform 16" id="16"/>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FFFFFF"/>
            </a:solidFill>
          </p:spPr>
        </p:sp>
      </p:grpSp>
      <p:grpSp>
        <p:nvGrpSpPr>
          <p:cNvPr name="Group 17" id="17"/>
          <p:cNvGrpSpPr/>
          <p:nvPr/>
        </p:nvGrpSpPr>
        <p:grpSpPr>
          <a:xfrm rot="-1649580">
            <a:off x="231554" y="9767322"/>
            <a:ext cx="790131" cy="796444"/>
            <a:chOff x="0" y="0"/>
            <a:chExt cx="1316952" cy="1327474"/>
          </a:xfrm>
        </p:grpSpPr>
        <p:sp>
          <p:nvSpPr>
            <p:cNvPr name="Freeform 18" id="18"/>
            <p:cNvSpPr/>
            <p:nvPr/>
          </p:nvSpPr>
          <p:spPr>
            <a:xfrm flipH="false" flipV="false" rot="0">
              <a:off x="0" y="0"/>
              <a:ext cx="1316990" cy="1327404"/>
            </a:xfrm>
            <a:custGeom>
              <a:avLst/>
              <a:gdLst/>
              <a:ahLst/>
              <a:cxnLst/>
              <a:rect r="r" b="b" t="t" l="l"/>
              <a:pathLst>
                <a:path h="1327404" w="1316990">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5"/>
              <a:stretch>
                <a:fillRect l="-9453" t="0" r="-9453" b="0"/>
              </a:stretch>
            </a:blipFill>
          </p:spPr>
        </p:sp>
      </p:grpSp>
      <p:grpSp>
        <p:nvGrpSpPr>
          <p:cNvPr name="Group 19" id="19"/>
          <p:cNvGrpSpPr/>
          <p:nvPr/>
        </p:nvGrpSpPr>
        <p:grpSpPr>
          <a:xfrm rot="-1649580">
            <a:off x="939626" y="8742411"/>
            <a:ext cx="2258711" cy="1091005"/>
            <a:chOff x="0" y="0"/>
            <a:chExt cx="9420344" cy="4550224"/>
          </a:xfrm>
        </p:grpSpPr>
        <p:sp>
          <p:nvSpPr>
            <p:cNvPr name="Freeform 20" id="20"/>
            <p:cNvSpPr/>
            <p:nvPr/>
          </p:nvSpPr>
          <p:spPr>
            <a:xfrm flipH="false" flipV="false" rot="0">
              <a:off x="0" y="0"/>
              <a:ext cx="9420352" cy="4550108"/>
            </a:xfrm>
            <a:custGeom>
              <a:avLst/>
              <a:gdLst/>
              <a:ahLst/>
              <a:cxnLst/>
              <a:rect r="r" b="b" t="t" l="l"/>
              <a:pathLst>
                <a:path h="4550108" w="9420352">
                  <a:moveTo>
                    <a:pt x="0" y="1160322"/>
                  </a:moveTo>
                  <a:cubicBezTo>
                    <a:pt x="0" y="519581"/>
                    <a:pt x="319151" y="0"/>
                    <a:pt x="712724" y="0"/>
                  </a:cubicBezTo>
                  <a:lnTo>
                    <a:pt x="8707628" y="0"/>
                  </a:lnTo>
                  <a:cubicBezTo>
                    <a:pt x="9101328" y="0"/>
                    <a:pt x="9420352" y="519581"/>
                    <a:pt x="9420352" y="1160322"/>
                  </a:cubicBezTo>
                  <a:lnTo>
                    <a:pt x="9420352" y="3389786"/>
                  </a:lnTo>
                  <a:cubicBezTo>
                    <a:pt x="9420352" y="4030733"/>
                    <a:pt x="9101201" y="4550108"/>
                    <a:pt x="8707628" y="4550108"/>
                  </a:cubicBezTo>
                  <a:lnTo>
                    <a:pt x="712724" y="4550108"/>
                  </a:lnTo>
                  <a:cubicBezTo>
                    <a:pt x="319024" y="4550108"/>
                    <a:pt x="0" y="4030527"/>
                    <a:pt x="0" y="3389786"/>
                  </a:cubicBezTo>
                  <a:close/>
                </a:path>
              </a:pathLst>
            </a:custGeom>
            <a:solidFill>
              <a:srgbClr val="FFFFFF"/>
            </a:solidFill>
          </p:spPr>
        </p:sp>
      </p:grpSp>
      <p:sp>
        <p:nvSpPr>
          <p:cNvPr name="Freeform 21" id="21"/>
          <p:cNvSpPr/>
          <p:nvPr/>
        </p:nvSpPr>
        <p:spPr>
          <a:xfrm flipH="false" flipV="false" rot="-1649580">
            <a:off x="2572208" y="7295844"/>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6"/>
            <a:stretch>
              <a:fillRect l="0" t="0" r="0" b="0"/>
            </a:stretch>
          </a:blipFill>
        </p:spPr>
      </p:sp>
      <p:sp>
        <p:nvSpPr>
          <p:cNvPr name="Freeform 22" id="22"/>
          <p:cNvSpPr/>
          <p:nvPr/>
        </p:nvSpPr>
        <p:spPr>
          <a:xfrm flipH="false" flipV="false" rot="-1649580">
            <a:off x="3348958" y="8704023"/>
            <a:ext cx="402403" cy="402403"/>
          </a:xfrm>
          <a:custGeom>
            <a:avLst/>
            <a:gdLst/>
            <a:ahLst/>
            <a:cxnLst/>
            <a:rect r="r" b="b" t="t" l="l"/>
            <a:pathLst>
              <a:path h="402403" w="402403">
                <a:moveTo>
                  <a:pt x="0" y="0"/>
                </a:moveTo>
                <a:lnTo>
                  <a:pt x="402403" y="0"/>
                </a:lnTo>
                <a:lnTo>
                  <a:pt x="402403" y="402403"/>
                </a:lnTo>
                <a:lnTo>
                  <a:pt x="0" y="402403"/>
                </a:lnTo>
                <a:lnTo>
                  <a:pt x="0" y="0"/>
                </a:lnTo>
                <a:close/>
              </a:path>
            </a:pathLst>
          </a:custGeom>
          <a:blipFill>
            <a:blip r:embed="rId6"/>
            <a:stretch>
              <a:fillRect l="0" t="0" r="0" b="0"/>
            </a:stretch>
          </a:blipFill>
        </p:spPr>
      </p:sp>
      <p:sp>
        <p:nvSpPr>
          <p:cNvPr name="TextBox 23" id="23"/>
          <p:cNvSpPr txBox="true"/>
          <p:nvPr/>
        </p:nvSpPr>
        <p:spPr>
          <a:xfrm rot="-1649580">
            <a:off x="-194797" y="8153109"/>
            <a:ext cx="2010844" cy="375268"/>
          </a:xfrm>
          <a:prstGeom prst="rect">
            <a:avLst/>
          </a:prstGeom>
        </p:spPr>
        <p:txBody>
          <a:bodyPr anchor="t" rtlCol="false" tIns="0" lIns="0" bIns="0" rIns="0">
            <a:spAutoFit/>
          </a:bodyPr>
          <a:lstStyle/>
          <a:p>
            <a:pPr algn="ctr">
              <a:lnSpc>
                <a:spcPts val="2591"/>
              </a:lnSpc>
            </a:pPr>
            <a:r>
              <a:rPr lang="en-US" sz="2159">
                <a:solidFill>
                  <a:srgbClr val="000000"/>
                </a:solidFill>
                <a:latin typeface="Arial"/>
              </a:rPr>
              <a:t>Hello!</a:t>
            </a:r>
          </a:p>
        </p:txBody>
      </p:sp>
      <p:sp>
        <p:nvSpPr>
          <p:cNvPr name="TextBox 24" id="24"/>
          <p:cNvSpPr txBox="true"/>
          <p:nvPr/>
        </p:nvSpPr>
        <p:spPr>
          <a:xfrm rot="-1649580">
            <a:off x="1078163" y="8949458"/>
            <a:ext cx="2010844" cy="702912"/>
          </a:xfrm>
          <a:prstGeom prst="rect">
            <a:avLst/>
          </a:prstGeom>
        </p:spPr>
        <p:txBody>
          <a:bodyPr anchor="t" rtlCol="false" tIns="0" lIns="0" bIns="0" rIns="0">
            <a:spAutoFit/>
          </a:bodyPr>
          <a:lstStyle/>
          <a:p>
            <a:pPr>
              <a:lnSpc>
                <a:spcPts val="2591"/>
              </a:lnSpc>
            </a:pPr>
            <a:r>
              <a:rPr lang="en-US" sz="2159">
                <a:solidFill>
                  <a:srgbClr val="000000"/>
                </a:solidFill>
                <a:latin typeface="Arial"/>
              </a:rPr>
              <a:t>Hi! Nice to meet you.</a:t>
            </a:r>
          </a:p>
        </p:txBody>
      </p:sp>
      <p:sp>
        <p:nvSpPr>
          <p:cNvPr name="TextBox 25" id="25"/>
          <p:cNvSpPr txBox="true"/>
          <p:nvPr/>
        </p:nvSpPr>
        <p:spPr>
          <a:xfrm rot="0">
            <a:off x="3550159" y="4149544"/>
            <a:ext cx="11544942" cy="1085850"/>
          </a:xfrm>
          <a:prstGeom prst="rect">
            <a:avLst/>
          </a:prstGeom>
        </p:spPr>
        <p:txBody>
          <a:bodyPr anchor="t" rtlCol="false" tIns="0" lIns="0" bIns="0" rIns="0">
            <a:spAutoFit/>
          </a:bodyPr>
          <a:lstStyle/>
          <a:p>
            <a:pPr algn="l">
              <a:lnSpc>
                <a:spcPts val="7611"/>
              </a:lnSpc>
            </a:pPr>
            <a:r>
              <a:rPr lang="en-US" sz="6342">
                <a:solidFill>
                  <a:srgbClr val="000000"/>
                </a:solidFill>
                <a:latin typeface="Arial Bold"/>
              </a:rPr>
              <a:t>THANK YOU FOR LISTENING!</a:t>
            </a:r>
          </a:p>
        </p:txBody>
      </p:sp>
      <p:sp>
        <p:nvSpPr>
          <p:cNvPr name="TextBox 26" id="26"/>
          <p:cNvSpPr txBox="true"/>
          <p:nvPr/>
        </p:nvSpPr>
        <p:spPr>
          <a:xfrm rot="0">
            <a:off x="16758493" y="8708697"/>
            <a:ext cx="1001613"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37.</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61457" y="-20739916"/>
            <a:ext cx="6953828" cy="881013"/>
          </a:xfrm>
          <a:prstGeom prst="rect">
            <a:avLst/>
          </a:prstGeom>
        </p:spPr>
        <p:txBody>
          <a:bodyPr anchor="t" rtlCol="false" tIns="0" lIns="0" bIns="0" rIns="0">
            <a:spAutoFit/>
          </a:bodyPr>
          <a:lstStyle/>
          <a:p>
            <a:pPr algn="ctr">
              <a:lnSpc>
                <a:spcPts val="5759"/>
              </a:lnSpc>
            </a:pPr>
            <a:r>
              <a:rPr lang="en-US" sz="4800">
                <a:solidFill>
                  <a:srgbClr val="000000"/>
                </a:solidFill>
                <a:latin typeface="Arial Bold"/>
              </a:rPr>
              <a:t>Thành Viên trong nhóm</a:t>
            </a:r>
          </a:p>
        </p:txBody>
      </p:sp>
      <p:grpSp>
        <p:nvGrpSpPr>
          <p:cNvPr name="Group 3" id="3"/>
          <p:cNvGrpSpPr/>
          <p:nvPr/>
        </p:nvGrpSpPr>
        <p:grpSpPr>
          <a:xfrm rot="0">
            <a:off x="2245550" y="831865"/>
            <a:ext cx="15353646" cy="9083999"/>
            <a:chOff x="0" y="0"/>
            <a:chExt cx="13346200" cy="7896292"/>
          </a:xfrm>
        </p:grpSpPr>
        <p:sp>
          <p:nvSpPr>
            <p:cNvPr name="Freeform 4" id="4"/>
            <p:cNvSpPr/>
            <p:nvPr/>
          </p:nvSpPr>
          <p:spPr>
            <a:xfrm flipH="false" flipV="false" rot="0">
              <a:off x="0" y="0"/>
              <a:ext cx="13346162" cy="7896353"/>
            </a:xfrm>
            <a:custGeom>
              <a:avLst/>
              <a:gdLst/>
              <a:ahLst/>
              <a:cxnLst/>
              <a:rect r="r" b="b" t="t" l="l"/>
              <a:pathLst>
                <a:path h="7896353" w="13346162">
                  <a:moveTo>
                    <a:pt x="0" y="549407"/>
                  </a:moveTo>
                  <a:cubicBezTo>
                    <a:pt x="0" y="245937"/>
                    <a:pt x="374193" y="0"/>
                    <a:pt x="835923" y="0"/>
                  </a:cubicBezTo>
                  <a:lnTo>
                    <a:pt x="12510238" y="0"/>
                  </a:lnTo>
                  <a:cubicBezTo>
                    <a:pt x="12971969" y="0"/>
                    <a:pt x="13346162" y="245937"/>
                    <a:pt x="13346162" y="549407"/>
                  </a:cubicBezTo>
                  <a:lnTo>
                    <a:pt x="13346162" y="7346828"/>
                  </a:lnTo>
                  <a:cubicBezTo>
                    <a:pt x="13346162" y="7650298"/>
                    <a:pt x="12971969" y="7896234"/>
                    <a:pt x="12510238" y="7896234"/>
                  </a:cubicBezTo>
                  <a:lnTo>
                    <a:pt x="835923" y="7896234"/>
                  </a:lnTo>
                  <a:cubicBezTo>
                    <a:pt x="374193" y="7896353"/>
                    <a:pt x="0" y="7650298"/>
                    <a:pt x="0" y="7346828"/>
                  </a:cubicBezTo>
                  <a:close/>
                </a:path>
              </a:pathLst>
            </a:custGeom>
            <a:solidFill>
              <a:srgbClr val="FFF4EF"/>
            </a:solidFill>
          </p:spPr>
        </p:sp>
      </p:grpSp>
      <p:grpSp>
        <p:nvGrpSpPr>
          <p:cNvPr name="Group 5" id="5"/>
          <p:cNvGrpSpPr/>
          <p:nvPr/>
        </p:nvGrpSpPr>
        <p:grpSpPr>
          <a:xfrm rot="0">
            <a:off x="14214382" y="7757764"/>
            <a:ext cx="9565765" cy="8055637"/>
            <a:chOff x="0" y="0"/>
            <a:chExt cx="12754354" cy="10740849"/>
          </a:xfrm>
        </p:grpSpPr>
        <p:sp>
          <p:nvSpPr>
            <p:cNvPr name="Freeform 6" id="6"/>
            <p:cNvSpPr/>
            <p:nvPr/>
          </p:nvSpPr>
          <p:spPr>
            <a:xfrm flipH="false" flipV="false" rot="0">
              <a:off x="0" y="0"/>
              <a:ext cx="12754463" cy="10740958"/>
            </a:xfrm>
            <a:custGeom>
              <a:avLst/>
              <a:gdLst/>
              <a:ahLst/>
              <a:cxnLst/>
              <a:rect r="r" b="b" t="t" l="l"/>
              <a:pathLst>
                <a:path h="10740958" w="12754463">
                  <a:moveTo>
                    <a:pt x="0" y="5370458"/>
                  </a:moveTo>
                  <a:cubicBezTo>
                    <a:pt x="0" y="2404410"/>
                    <a:pt x="2855195" y="0"/>
                    <a:pt x="6377220" y="0"/>
                  </a:cubicBezTo>
                  <a:cubicBezTo>
                    <a:pt x="9899245" y="0"/>
                    <a:pt x="12754463" y="2404410"/>
                    <a:pt x="12754463" y="5370458"/>
                  </a:cubicBezTo>
                  <a:cubicBezTo>
                    <a:pt x="12754463" y="8336507"/>
                    <a:pt x="9899245" y="10740958"/>
                    <a:pt x="6377220" y="10740958"/>
                  </a:cubicBezTo>
                  <a:cubicBezTo>
                    <a:pt x="2855195" y="10740958"/>
                    <a:pt x="0" y="8336429"/>
                    <a:pt x="0" y="5370458"/>
                  </a:cubicBezTo>
                  <a:close/>
                </a:path>
              </a:pathLst>
            </a:custGeom>
            <a:solidFill>
              <a:srgbClr val="A7E7FF"/>
            </a:solidFill>
          </p:spPr>
        </p:sp>
      </p:grpSp>
      <p:grpSp>
        <p:nvGrpSpPr>
          <p:cNvPr name="Group 7" id="7"/>
          <p:cNvGrpSpPr/>
          <p:nvPr/>
        </p:nvGrpSpPr>
        <p:grpSpPr>
          <a:xfrm rot="0">
            <a:off x="-3988295" y="-2844060"/>
            <a:ext cx="8077041" cy="7351851"/>
            <a:chOff x="0" y="0"/>
            <a:chExt cx="11268014" cy="10256326"/>
          </a:xfrm>
        </p:grpSpPr>
        <p:sp>
          <p:nvSpPr>
            <p:cNvPr name="Freeform 8" id="8"/>
            <p:cNvSpPr/>
            <p:nvPr/>
          </p:nvSpPr>
          <p:spPr>
            <a:xfrm flipH="false" flipV="false" rot="0">
              <a:off x="0" y="0"/>
              <a:ext cx="11268075" cy="10256266"/>
            </a:xfrm>
            <a:custGeom>
              <a:avLst/>
              <a:gdLst/>
              <a:ahLst/>
              <a:cxnLst/>
              <a:rect r="r" b="b" t="t" l="l"/>
              <a:pathLst>
                <a:path h="10256266" w="11268075">
                  <a:moveTo>
                    <a:pt x="0" y="5128133"/>
                  </a:moveTo>
                  <a:cubicBezTo>
                    <a:pt x="0" y="2295906"/>
                    <a:pt x="2522474" y="0"/>
                    <a:pt x="5633974" y="0"/>
                  </a:cubicBezTo>
                  <a:cubicBezTo>
                    <a:pt x="8745474" y="0"/>
                    <a:pt x="11268075" y="2295906"/>
                    <a:pt x="11268075" y="5128133"/>
                  </a:cubicBezTo>
                  <a:cubicBezTo>
                    <a:pt x="11268075" y="7960361"/>
                    <a:pt x="8745601" y="10256266"/>
                    <a:pt x="5633974" y="10256266"/>
                  </a:cubicBezTo>
                  <a:cubicBezTo>
                    <a:pt x="2522347" y="10256266"/>
                    <a:pt x="0" y="7960360"/>
                    <a:pt x="0" y="5128133"/>
                  </a:cubicBezTo>
                  <a:close/>
                </a:path>
              </a:pathLst>
            </a:custGeom>
            <a:solidFill>
              <a:srgbClr val="A7E7FF"/>
            </a:solidFill>
          </p:spPr>
        </p:sp>
      </p:grpSp>
      <p:sp>
        <p:nvSpPr>
          <p:cNvPr name="Freeform 9" id="9"/>
          <p:cNvSpPr/>
          <p:nvPr/>
        </p:nvSpPr>
        <p:spPr>
          <a:xfrm flipH="false" flipV="false" rot="0">
            <a:off x="86068" y="-21295444"/>
            <a:ext cx="8649273" cy="13227848"/>
          </a:xfrm>
          <a:custGeom>
            <a:avLst/>
            <a:gdLst/>
            <a:ahLst/>
            <a:cxnLst/>
            <a:rect r="r" b="b" t="t" l="l"/>
            <a:pathLst>
              <a:path h="13227848" w="8649273">
                <a:moveTo>
                  <a:pt x="0" y="0"/>
                </a:moveTo>
                <a:lnTo>
                  <a:pt x="8649274" y="0"/>
                </a:lnTo>
                <a:lnTo>
                  <a:pt x="8649274" y="13227848"/>
                </a:lnTo>
                <a:lnTo>
                  <a:pt x="0" y="132278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4086809" y="-19859853"/>
            <a:ext cx="622359" cy="506766"/>
            <a:chOff x="0" y="0"/>
            <a:chExt cx="829812" cy="675688"/>
          </a:xfrm>
        </p:grpSpPr>
        <p:sp>
          <p:nvSpPr>
            <p:cNvPr name="Freeform 11" id="11"/>
            <p:cNvSpPr/>
            <p:nvPr/>
          </p:nvSpPr>
          <p:spPr>
            <a:xfrm flipH="false" flipV="false" rot="0">
              <a:off x="0" y="0"/>
              <a:ext cx="829818" cy="675767"/>
            </a:xfrm>
            <a:custGeom>
              <a:avLst/>
              <a:gdLst/>
              <a:ahLst/>
              <a:cxnLst/>
              <a:rect r="r" b="b" t="t" l="l"/>
              <a:pathLst>
                <a:path h="675767" w="829818">
                  <a:moveTo>
                    <a:pt x="0" y="112649"/>
                  </a:moveTo>
                  <a:cubicBezTo>
                    <a:pt x="0" y="50419"/>
                    <a:pt x="50419" y="0"/>
                    <a:pt x="112649" y="0"/>
                  </a:cubicBezTo>
                  <a:lnTo>
                    <a:pt x="717169" y="0"/>
                  </a:lnTo>
                  <a:cubicBezTo>
                    <a:pt x="779399" y="0"/>
                    <a:pt x="829818" y="50419"/>
                    <a:pt x="829818" y="112649"/>
                  </a:cubicBezTo>
                  <a:lnTo>
                    <a:pt x="829818" y="563118"/>
                  </a:lnTo>
                  <a:cubicBezTo>
                    <a:pt x="829818" y="625348"/>
                    <a:pt x="779399" y="675767"/>
                    <a:pt x="717169" y="675767"/>
                  </a:cubicBezTo>
                  <a:lnTo>
                    <a:pt x="112649" y="675767"/>
                  </a:lnTo>
                  <a:cubicBezTo>
                    <a:pt x="50419" y="675640"/>
                    <a:pt x="0" y="625221"/>
                    <a:pt x="0" y="563118"/>
                  </a:cubicBezTo>
                  <a:close/>
                </a:path>
              </a:pathLst>
            </a:custGeom>
            <a:solidFill>
              <a:srgbClr val="FFFFFF"/>
            </a:solidFill>
          </p:spPr>
        </p:sp>
      </p:grpSp>
      <p:grpSp>
        <p:nvGrpSpPr>
          <p:cNvPr name="Group 12" id="12"/>
          <p:cNvGrpSpPr/>
          <p:nvPr/>
        </p:nvGrpSpPr>
        <p:grpSpPr>
          <a:xfrm rot="0">
            <a:off x="4487772" y="-20267541"/>
            <a:ext cx="508613" cy="429464"/>
            <a:chOff x="0" y="0"/>
            <a:chExt cx="678150" cy="572618"/>
          </a:xfrm>
        </p:grpSpPr>
        <p:sp>
          <p:nvSpPr>
            <p:cNvPr name="Freeform 13" id="13"/>
            <p:cNvSpPr/>
            <p:nvPr/>
          </p:nvSpPr>
          <p:spPr>
            <a:xfrm flipH="false" flipV="false" rot="0">
              <a:off x="0" y="0"/>
              <a:ext cx="678180" cy="572643"/>
            </a:xfrm>
            <a:custGeom>
              <a:avLst/>
              <a:gdLst/>
              <a:ahLst/>
              <a:cxnLst/>
              <a:rect r="r" b="b" t="t" l="l"/>
              <a:pathLst>
                <a:path h="572643" w="678180">
                  <a:moveTo>
                    <a:pt x="339090" y="0"/>
                  </a:moveTo>
                  <a:cubicBezTo>
                    <a:pt x="151765" y="0"/>
                    <a:pt x="0" y="127889"/>
                    <a:pt x="0" y="285750"/>
                  </a:cubicBezTo>
                  <a:cubicBezTo>
                    <a:pt x="0" y="381381"/>
                    <a:pt x="0" y="477012"/>
                    <a:pt x="0" y="572643"/>
                  </a:cubicBezTo>
                  <a:lnTo>
                    <a:pt x="88646" y="572643"/>
                  </a:lnTo>
                  <a:lnTo>
                    <a:pt x="88646" y="280162"/>
                  </a:lnTo>
                  <a:cubicBezTo>
                    <a:pt x="88646" y="163703"/>
                    <a:pt x="200787" y="69215"/>
                    <a:pt x="339090" y="69215"/>
                  </a:cubicBezTo>
                  <a:cubicBezTo>
                    <a:pt x="477393" y="69215"/>
                    <a:pt x="589534" y="163703"/>
                    <a:pt x="589534" y="280162"/>
                  </a:cubicBezTo>
                  <a:lnTo>
                    <a:pt x="589534" y="572643"/>
                  </a:lnTo>
                  <a:lnTo>
                    <a:pt x="678180" y="572643"/>
                  </a:lnTo>
                  <a:lnTo>
                    <a:pt x="678180" y="285750"/>
                  </a:lnTo>
                  <a:cubicBezTo>
                    <a:pt x="678180" y="127889"/>
                    <a:pt x="526288" y="0"/>
                    <a:pt x="339090" y="0"/>
                  </a:cubicBezTo>
                  <a:close/>
                </a:path>
              </a:pathLst>
            </a:custGeom>
            <a:solidFill>
              <a:srgbClr val="FFFFFF"/>
            </a:solidFill>
          </p:spPr>
        </p:sp>
      </p:grpSp>
      <p:grpSp>
        <p:nvGrpSpPr>
          <p:cNvPr name="Group 14" id="14"/>
          <p:cNvGrpSpPr/>
          <p:nvPr/>
        </p:nvGrpSpPr>
        <p:grpSpPr>
          <a:xfrm rot="0">
            <a:off x="5760236" y="-19105576"/>
            <a:ext cx="2428275" cy="1200891"/>
            <a:chOff x="0" y="0"/>
            <a:chExt cx="3237700" cy="1601188"/>
          </a:xfrm>
        </p:grpSpPr>
        <p:sp>
          <p:nvSpPr>
            <p:cNvPr name="Freeform 15" id="15"/>
            <p:cNvSpPr/>
            <p:nvPr/>
          </p:nvSpPr>
          <p:spPr>
            <a:xfrm flipH="false" flipV="false" rot="0">
              <a:off x="0" y="0"/>
              <a:ext cx="3237738" cy="1601216"/>
            </a:xfrm>
            <a:custGeom>
              <a:avLst/>
              <a:gdLst/>
              <a:ahLst/>
              <a:cxnLst/>
              <a:rect r="r" b="b" t="t" l="l"/>
              <a:pathLst>
                <a:path h="1601216" w="3237738">
                  <a:moveTo>
                    <a:pt x="0" y="800608"/>
                  </a:moveTo>
                  <a:cubicBezTo>
                    <a:pt x="0" y="358394"/>
                    <a:pt x="358394" y="0"/>
                    <a:pt x="800608" y="0"/>
                  </a:cubicBezTo>
                  <a:lnTo>
                    <a:pt x="2437130" y="0"/>
                  </a:lnTo>
                  <a:cubicBezTo>
                    <a:pt x="2879344" y="0"/>
                    <a:pt x="3237738" y="358394"/>
                    <a:pt x="3237738" y="800608"/>
                  </a:cubicBezTo>
                  <a:cubicBezTo>
                    <a:pt x="3237738" y="1242822"/>
                    <a:pt x="2879344" y="1601216"/>
                    <a:pt x="2437130" y="1601216"/>
                  </a:cubicBezTo>
                  <a:lnTo>
                    <a:pt x="800608" y="1601216"/>
                  </a:lnTo>
                  <a:cubicBezTo>
                    <a:pt x="358394" y="1601216"/>
                    <a:pt x="0" y="1242695"/>
                    <a:pt x="0" y="800608"/>
                  </a:cubicBezTo>
                  <a:close/>
                </a:path>
              </a:pathLst>
            </a:custGeom>
            <a:solidFill>
              <a:srgbClr val="548135"/>
            </a:solidFill>
          </p:spPr>
        </p:sp>
        <p:sp>
          <p:nvSpPr>
            <p:cNvPr name="TextBox 16" id="16"/>
            <p:cNvSpPr txBox="true"/>
            <p:nvPr/>
          </p:nvSpPr>
          <p:spPr>
            <a:xfrm>
              <a:off x="0" y="-57150"/>
              <a:ext cx="3237700" cy="1658338"/>
            </a:xfrm>
            <a:prstGeom prst="rect">
              <a:avLst/>
            </a:prstGeom>
          </p:spPr>
          <p:txBody>
            <a:bodyPr anchor="ctr" rtlCol="false" tIns="50800" lIns="50800" bIns="50800" rIns="50800"/>
            <a:lstStyle/>
            <a:p>
              <a:pPr algn="l">
                <a:lnSpc>
                  <a:spcPts val="3240"/>
                </a:lnSpc>
              </a:pPr>
              <a:r>
                <a:rPr lang="en-US" sz="2700">
                  <a:solidFill>
                    <a:srgbClr val="FFFFFF"/>
                  </a:solidFill>
                  <a:latin typeface="Arial"/>
                </a:rPr>
                <a:t>Group </a:t>
              </a:r>
            </a:p>
            <a:p>
              <a:pPr algn="l">
                <a:lnSpc>
                  <a:spcPts val="3240"/>
                </a:lnSpc>
              </a:pPr>
              <a:r>
                <a:rPr lang="en-US" sz="2700">
                  <a:solidFill>
                    <a:srgbClr val="FFFFFF"/>
                  </a:solidFill>
                  <a:latin typeface="Arial"/>
                </a:rPr>
                <a:t>Name</a:t>
              </a:r>
            </a:p>
          </p:txBody>
        </p:sp>
      </p:grpSp>
      <p:grpSp>
        <p:nvGrpSpPr>
          <p:cNvPr name="Group 17" id="17"/>
          <p:cNvGrpSpPr/>
          <p:nvPr/>
        </p:nvGrpSpPr>
        <p:grpSpPr>
          <a:xfrm rot="0">
            <a:off x="7119360" y="-19002933"/>
            <a:ext cx="987714" cy="995605"/>
            <a:chOff x="0" y="0"/>
            <a:chExt cx="1316952" cy="1327474"/>
          </a:xfrm>
        </p:grpSpPr>
        <p:sp>
          <p:nvSpPr>
            <p:cNvPr name="Freeform 18" id="18"/>
            <p:cNvSpPr/>
            <p:nvPr/>
          </p:nvSpPr>
          <p:spPr>
            <a:xfrm flipH="false" flipV="false" rot="0">
              <a:off x="0" y="0"/>
              <a:ext cx="1316990" cy="1327404"/>
            </a:xfrm>
            <a:custGeom>
              <a:avLst/>
              <a:gdLst/>
              <a:ahLst/>
              <a:cxnLst/>
              <a:rect r="r" b="b" t="t" l="l"/>
              <a:pathLst>
                <a:path h="1327404" w="1316990">
                  <a:moveTo>
                    <a:pt x="0" y="663702"/>
                  </a:moveTo>
                  <a:cubicBezTo>
                    <a:pt x="0" y="297180"/>
                    <a:pt x="294767" y="0"/>
                    <a:pt x="658495" y="0"/>
                  </a:cubicBezTo>
                  <a:cubicBezTo>
                    <a:pt x="1022223" y="0"/>
                    <a:pt x="1316990" y="297180"/>
                    <a:pt x="1316990" y="663702"/>
                  </a:cubicBezTo>
                  <a:cubicBezTo>
                    <a:pt x="1316990" y="1030224"/>
                    <a:pt x="1022223" y="1327404"/>
                    <a:pt x="658495" y="1327404"/>
                  </a:cubicBezTo>
                  <a:cubicBezTo>
                    <a:pt x="294767" y="1327404"/>
                    <a:pt x="0" y="1030351"/>
                    <a:pt x="0" y="663702"/>
                  </a:cubicBezTo>
                  <a:close/>
                </a:path>
              </a:pathLst>
            </a:custGeom>
            <a:blipFill>
              <a:blip r:embed="rId4"/>
              <a:stretch>
                <a:fillRect l="0" t="-38186" r="2" b="-38191"/>
              </a:stretch>
            </a:blipFill>
          </p:spPr>
        </p:sp>
      </p:grpSp>
      <p:grpSp>
        <p:nvGrpSpPr>
          <p:cNvPr name="Group 19" id="19"/>
          <p:cNvGrpSpPr/>
          <p:nvPr/>
        </p:nvGrpSpPr>
        <p:grpSpPr>
          <a:xfrm rot="0">
            <a:off x="9547634" y="-25125338"/>
            <a:ext cx="7507912" cy="6758609"/>
            <a:chOff x="0" y="0"/>
            <a:chExt cx="10010550" cy="9011478"/>
          </a:xfrm>
        </p:grpSpPr>
        <p:sp>
          <p:nvSpPr>
            <p:cNvPr name="Freeform 20" id="20"/>
            <p:cNvSpPr/>
            <p:nvPr/>
          </p:nvSpPr>
          <p:spPr>
            <a:xfrm flipH="false" flipV="false" rot="0">
              <a:off x="0" y="0"/>
              <a:ext cx="10010521" cy="9011539"/>
            </a:xfrm>
            <a:custGeom>
              <a:avLst/>
              <a:gdLst/>
              <a:ahLst/>
              <a:cxnLst/>
              <a:rect r="r" b="b" t="t" l="l"/>
              <a:pathLst>
                <a:path h="9011539" w="10010521">
                  <a:moveTo>
                    <a:pt x="0" y="626999"/>
                  </a:moveTo>
                  <a:cubicBezTo>
                    <a:pt x="0" y="280670"/>
                    <a:pt x="280670" y="0"/>
                    <a:pt x="626999" y="0"/>
                  </a:cubicBezTo>
                  <a:lnTo>
                    <a:pt x="9383522" y="0"/>
                  </a:lnTo>
                  <a:cubicBezTo>
                    <a:pt x="9729851" y="0"/>
                    <a:pt x="10010521" y="280670"/>
                    <a:pt x="10010521" y="626999"/>
                  </a:cubicBezTo>
                  <a:lnTo>
                    <a:pt x="10010521" y="8384413"/>
                  </a:lnTo>
                  <a:cubicBezTo>
                    <a:pt x="10010521" y="8730742"/>
                    <a:pt x="9729851" y="9011412"/>
                    <a:pt x="9383522" y="9011412"/>
                  </a:cubicBezTo>
                  <a:lnTo>
                    <a:pt x="626999" y="9011412"/>
                  </a:lnTo>
                  <a:cubicBezTo>
                    <a:pt x="280670" y="9011539"/>
                    <a:pt x="0" y="8730742"/>
                    <a:pt x="0" y="8384413"/>
                  </a:cubicBezTo>
                  <a:close/>
                </a:path>
              </a:pathLst>
            </a:custGeom>
            <a:solidFill>
              <a:srgbClr val="9CC2E5"/>
            </a:solidFill>
          </p:spPr>
        </p:sp>
      </p:grpSp>
      <p:grpSp>
        <p:nvGrpSpPr>
          <p:cNvPr name="Group 21" id="21"/>
          <p:cNvGrpSpPr/>
          <p:nvPr/>
        </p:nvGrpSpPr>
        <p:grpSpPr>
          <a:xfrm rot="0">
            <a:off x="747732" y="-17656602"/>
            <a:ext cx="7065258" cy="2096220"/>
            <a:chOff x="0" y="0"/>
            <a:chExt cx="9420344" cy="2794960"/>
          </a:xfrm>
        </p:grpSpPr>
        <p:sp>
          <p:nvSpPr>
            <p:cNvPr name="Freeform 22" id="22"/>
            <p:cNvSpPr/>
            <p:nvPr/>
          </p:nvSpPr>
          <p:spPr>
            <a:xfrm flipH="false" flipV="false" rot="0">
              <a:off x="0" y="0"/>
              <a:ext cx="9420352" cy="2794889"/>
            </a:xfrm>
            <a:custGeom>
              <a:avLst/>
              <a:gdLst/>
              <a:ahLst/>
              <a:cxnLst/>
              <a:rect r="r" b="b" t="t" l="l"/>
              <a:pathLst>
                <a:path h="2794889" w="9420352">
                  <a:moveTo>
                    <a:pt x="0" y="712724"/>
                  </a:moveTo>
                  <a:cubicBezTo>
                    <a:pt x="0" y="319151"/>
                    <a:pt x="319151" y="0"/>
                    <a:pt x="712724" y="0"/>
                  </a:cubicBezTo>
                  <a:lnTo>
                    <a:pt x="8707628" y="0"/>
                  </a:lnTo>
                  <a:cubicBezTo>
                    <a:pt x="9101328" y="0"/>
                    <a:pt x="9420352" y="319151"/>
                    <a:pt x="9420352" y="712724"/>
                  </a:cubicBezTo>
                  <a:lnTo>
                    <a:pt x="9420352" y="2082165"/>
                  </a:lnTo>
                  <a:cubicBezTo>
                    <a:pt x="9420352" y="2475865"/>
                    <a:pt x="9101201" y="2794889"/>
                    <a:pt x="8707628" y="2794889"/>
                  </a:cubicBezTo>
                  <a:lnTo>
                    <a:pt x="712724" y="2794889"/>
                  </a:lnTo>
                  <a:cubicBezTo>
                    <a:pt x="319024" y="2794889"/>
                    <a:pt x="0" y="2475738"/>
                    <a:pt x="0" y="2082165"/>
                  </a:cubicBezTo>
                  <a:close/>
                </a:path>
              </a:pathLst>
            </a:custGeom>
            <a:solidFill>
              <a:srgbClr val="0CB5BF"/>
            </a:solidFill>
          </p:spPr>
        </p:sp>
      </p:grpSp>
      <p:grpSp>
        <p:nvGrpSpPr>
          <p:cNvPr name="Group 23" id="23"/>
          <p:cNvGrpSpPr/>
          <p:nvPr/>
        </p:nvGrpSpPr>
        <p:grpSpPr>
          <a:xfrm rot="0">
            <a:off x="1039763" y="-17286753"/>
            <a:ext cx="1466656" cy="1345721"/>
            <a:chOff x="0" y="0"/>
            <a:chExt cx="1955541" cy="1794294"/>
          </a:xfrm>
        </p:grpSpPr>
        <p:sp>
          <p:nvSpPr>
            <p:cNvPr name="Freeform 24" id="24"/>
            <p:cNvSpPr/>
            <p:nvPr/>
          </p:nvSpPr>
          <p:spPr>
            <a:xfrm flipH="false" flipV="false" rot="0">
              <a:off x="0" y="0"/>
              <a:ext cx="1955546" cy="1794383"/>
            </a:xfrm>
            <a:custGeom>
              <a:avLst/>
              <a:gdLst/>
              <a:ahLst/>
              <a:cxnLst/>
              <a:rect r="r" b="b" t="t" l="l"/>
              <a:pathLst>
                <a:path h="1794383" w="1955546">
                  <a:moveTo>
                    <a:pt x="0" y="661416"/>
                  </a:moveTo>
                  <a:cubicBezTo>
                    <a:pt x="0" y="296164"/>
                    <a:pt x="296164" y="0"/>
                    <a:pt x="661416" y="0"/>
                  </a:cubicBezTo>
                  <a:lnTo>
                    <a:pt x="1294130" y="0"/>
                  </a:lnTo>
                  <a:cubicBezTo>
                    <a:pt x="1659382" y="0"/>
                    <a:pt x="1955546" y="296164"/>
                    <a:pt x="1955546" y="661416"/>
                  </a:cubicBezTo>
                  <a:lnTo>
                    <a:pt x="1955546" y="1132967"/>
                  </a:lnTo>
                  <a:cubicBezTo>
                    <a:pt x="1955546" y="1498219"/>
                    <a:pt x="1659382" y="1794383"/>
                    <a:pt x="1294130" y="1794383"/>
                  </a:cubicBezTo>
                  <a:lnTo>
                    <a:pt x="661416" y="1794383"/>
                  </a:lnTo>
                  <a:cubicBezTo>
                    <a:pt x="296164" y="1794256"/>
                    <a:pt x="0" y="1498219"/>
                    <a:pt x="0" y="1132967"/>
                  </a:cubicBezTo>
                  <a:close/>
                </a:path>
              </a:pathLst>
            </a:custGeom>
            <a:blipFill>
              <a:blip r:embed="rId5"/>
              <a:stretch>
                <a:fillRect l="0" t="-13657" r="0" b="-13652"/>
              </a:stretch>
            </a:blipFill>
          </p:spPr>
        </p:sp>
      </p:grpSp>
      <p:grpSp>
        <p:nvGrpSpPr>
          <p:cNvPr name="Group 25" id="25"/>
          <p:cNvGrpSpPr/>
          <p:nvPr/>
        </p:nvGrpSpPr>
        <p:grpSpPr>
          <a:xfrm rot="0">
            <a:off x="728932" y="-15365524"/>
            <a:ext cx="3615645" cy="3973234"/>
            <a:chOff x="0" y="0"/>
            <a:chExt cx="4820860" cy="5297646"/>
          </a:xfrm>
        </p:grpSpPr>
        <p:sp>
          <p:nvSpPr>
            <p:cNvPr name="Freeform 26" id="26"/>
            <p:cNvSpPr/>
            <p:nvPr/>
          </p:nvSpPr>
          <p:spPr>
            <a:xfrm flipH="false" flipV="false" rot="0">
              <a:off x="0" y="0"/>
              <a:ext cx="4820920" cy="5297678"/>
            </a:xfrm>
            <a:custGeom>
              <a:avLst/>
              <a:gdLst/>
              <a:ahLst/>
              <a:cxnLst/>
              <a:rect r="r" b="b" t="t" l="l"/>
              <a:pathLst>
                <a:path h="5297678" w="4820920">
                  <a:moveTo>
                    <a:pt x="0" y="249936"/>
                  </a:moveTo>
                  <a:cubicBezTo>
                    <a:pt x="0" y="111887"/>
                    <a:pt x="111887" y="0"/>
                    <a:pt x="249936" y="0"/>
                  </a:cubicBezTo>
                  <a:lnTo>
                    <a:pt x="4570984" y="0"/>
                  </a:lnTo>
                  <a:cubicBezTo>
                    <a:pt x="4709033" y="0"/>
                    <a:pt x="4820920" y="111887"/>
                    <a:pt x="4820920" y="249936"/>
                  </a:cubicBezTo>
                  <a:lnTo>
                    <a:pt x="4820920" y="5047742"/>
                  </a:lnTo>
                  <a:cubicBezTo>
                    <a:pt x="4820920" y="5185791"/>
                    <a:pt x="4709033" y="5297678"/>
                    <a:pt x="4570984" y="5297678"/>
                  </a:cubicBezTo>
                  <a:lnTo>
                    <a:pt x="249936" y="5297678"/>
                  </a:lnTo>
                  <a:cubicBezTo>
                    <a:pt x="111887" y="5297678"/>
                    <a:pt x="0" y="5185791"/>
                    <a:pt x="0" y="5047742"/>
                  </a:cubicBezTo>
                  <a:close/>
                </a:path>
              </a:pathLst>
            </a:custGeom>
            <a:solidFill>
              <a:srgbClr val="0CB5BF"/>
            </a:solidFill>
          </p:spPr>
        </p:sp>
      </p:grpSp>
      <p:grpSp>
        <p:nvGrpSpPr>
          <p:cNvPr name="Group 27" id="27"/>
          <p:cNvGrpSpPr/>
          <p:nvPr/>
        </p:nvGrpSpPr>
        <p:grpSpPr>
          <a:xfrm rot="0">
            <a:off x="1008555" y="-15064127"/>
            <a:ext cx="3067804" cy="3343686"/>
            <a:chOff x="0" y="0"/>
            <a:chExt cx="4090406" cy="4458248"/>
          </a:xfrm>
        </p:grpSpPr>
        <p:sp>
          <p:nvSpPr>
            <p:cNvPr name="Freeform 28" id="28"/>
            <p:cNvSpPr/>
            <p:nvPr/>
          </p:nvSpPr>
          <p:spPr>
            <a:xfrm flipH="false" flipV="false" rot="0">
              <a:off x="0" y="0"/>
              <a:ext cx="4090416" cy="4458208"/>
            </a:xfrm>
            <a:custGeom>
              <a:avLst/>
              <a:gdLst/>
              <a:ahLst/>
              <a:cxnLst/>
              <a:rect r="r" b="b" t="t" l="l"/>
              <a:pathLst>
                <a:path h="4458208" w="4090416">
                  <a:moveTo>
                    <a:pt x="0" y="0"/>
                  </a:moveTo>
                  <a:lnTo>
                    <a:pt x="4090416" y="0"/>
                  </a:lnTo>
                  <a:lnTo>
                    <a:pt x="4090416" y="4458208"/>
                  </a:lnTo>
                  <a:lnTo>
                    <a:pt x="0" y="4458208"/>
                  </a:lnTo>
                  <a:close/>
                </a:path>
              </a:pathLst>
            </a:custGeom>
            <a:solidFill>
              <a:srgbClr val="4472C4"/>
            </a:solidFill>
          </p:spPr>
        </p:sp>
        <p:sp>
          <p:nvSpPr>
            <p:cNvPr name="TextBox 29" id="29"/>
            <p:cNvSpPr txBox="true"/>
            <p:nvPr/>
          </p:nvSpPr>
          <p:spPr>
            <a:xfrm>
              <a:off x="0" y="-9525"/>
              <a:ext cx="4090406" cy="4467773"/>
            </a:xfrm>
            <a:prstGeom prst="rect">
              <a:avLst/>
            </a:prstGeom>
          </p:spPr>
          <p:txBody>
            <a:bodyPr anchor="ctr" rtlCol="false" tIns="50800" lIns="50800" bIns="50800" rIns="50800"/>
            <a:lstStyle/>
            <a:p>
              <a:pPr algn="ctr">
                <a:lnSpc>
                  <a:spcPts val="3240"/>
                </a:lnSpc>
              </a:pPr>
              <a:r>
                <a:rPr lang="en-US" sz="2700" spc="25">
                  <a:solidFill>
                    <a:srgbClr val="FFFFFF"/>
                  </a:solidFill>
                  <a:latin typeface="TT Rounds Condensed"/>
                </a:rPr>
                <a:t>Chèn ảnh</a:t>
              </a:r>
            </a:p>
          </p:txBody>
        </p:sp>
      </p:grpSp>
      <p:grpSp>
        <p:nvGrpSpPr>
          <p:cNvPr name="Group 30" id="30"/>
          <p:cNvGrpSpPr/>
          <p:nvPr/>
        </p:nvGrpSpPr>
        <p:grpSpPr>
          <a:xfrm rot="0">
            <a:off x="4421068" y="-15365524"/>
            <a:ext cx="3453409" cy="3973234"/>
            <a:chOff x="0" y="0"/>
            <a:chExt cx="4604546" cy="5297646"/>
          </a:xfrm>
        </p:grpSpPr>
        <p:sp>
          <p:nvSpPr>
            <p:cNvPr name="Freeform 31" id="31"/>
            <p:cNvSpPr/>
            <p:nvPr/>
          </p:nvSpPr>
          <p:spPr>
            <a:xfrm flipH="false" flipV="false" rot="0">
              <a:off x="0" y="0"/>
              <a:ext cx="4604639" cy="5297678"/>
            </a:xfrm>
            <a:custGeom>
              <a:avLst/>
              <a:gdLst/>
              <a:ahLst/>
              <a:cxnLst/>
              <a:rect r="r" b="b" t="t" l="l"/>
              <a:pathLst>
                <a:path h="5297678" w="4604639">
                  <a:moveTo>
                    <a:pt x="0" y="238760"/>
                  </a:moveTo>
                  <a:cubicBezTo>
                    <a:pt x="0" y="106807"/>
                    <a:pt x="106807" y="0"/>
                    <a:pt x="238760" y="0"/>
                  </a:cubicBezTo>
                  <a:lnTo>
                    <a:pt x="4365879" y="0"/>
                  </a:lnTo>
                  <a:cubicBezTo>
                    <a:pt x="4497705" y="0"/>
                    <a:pt x="4604639" y="106807"/>
                    <a:pt x="4604639" y="238760"/>
                  </a:cubicBezTo>
                  <a:lnTo>
                    <a:pt x="4604639" y="5058918"/>
                  </a:lnTo>
                  <a:cubicBezTo>
                    <a:pt x="4604639" y="5190744"/>
                    <a:pt x="4497832" y="5297678"/>
                    <a:pt x="4365879" y="5297678"/>
                  </a:cubicBezTo>
                  <a:lnTo>
                    <a:pt x="238760" y="5297678"/>
                  </a:lnTo>
                  <a:cubicBezTo>
                    <a:pt x="106934" y="5297678"/>
                    <a:pt x="0" y="5190871"/>
                    <a:pt x="0" y="5058918"/>
                  </a:cubicBezTo>
                  <a:close/>
                </a:path>
              </a:pathLst>
            </a:custGeom>
            <a:solidFill>
              <a:srgbClr val="0CB5BF"/>
            </a:solidFill>
          </p:spPr>
        </p:sp>
      </p:grpSp>
      <p:grpSp>
        <p:nvGrpSpPr>
          <p:cNvPr name="Group 32" id="32"/>
          <p:cNvGrpSpPr/>
          <p:nvPr/>
        </p:nvGrpSpPr>
        <p:grpSpPr>
          <a:xfrm rot="0">
            <a:off x="4677405" y="-15109735"/>
            <a:ext cx="2930151" cy="3343686"/>
            <a:chOff x="0" y="0"/>
            <a:chExt cx="3906868" cy="4458248"/>
          </a:xfrm>
        </p:grpSpPr>
        <p:sp>
          <p:nvSpPr>
            <p:cNvPr name="Freeform 33" id="33"/>
            <p:cNvSpPr/>
            <p:nvPr/>
          </p:nvSpPr>
          <p:spPr>
            <a:xfrm flipH="false" flipV="false" rot="0">
              <a:off x="0" y="0"/>
              <a:ext cx="3906901" cy="4458208"/>
            </a:xfrm>
            <a:custGeom>
              <a:avLst/>
              <a:gdLst/>
              <a:ahLst/>
              <a:cxnLst/>
              <a:rect r="r" b="b" t="t" l="l"/>
              <a:pathLst>
                <a:path h="4458208" w="3906901">
                  <a:moveTo>
                    <a:pt x="0" y="0"/>
                  </a:moveTo>
                  <a:lnTo>
                    <a:pt x="3906901" y="0"/>
                  </a:lnTo>
                  <a:lnTo>
                    <a:pt x="3906901" y="4458208"/>
                  </a:lnTo>
                  <a:lnTo>
                    <a:pt x="0" y="4458208"/>
                  </a:lnTo>
                  <a:close/>
                </a:path>
              </a:pathLst>
            </a:custGeom>
            <a:solidFill>
              <a:srgbClr val="4472C4"/>
            </a:solidFill>
          </p:spPr>
        </p:sp>
        <p:sp>
          <p:nvSpPr>
            <p:cNvPr name="TextBox 34" id="34"/>
            <p:cNvSpPr txBox="true"/>
            <p:nvPr/>
          </p:nvSpPr>
          <p:spPr>
            <a:xfrm>
              <a:off x="0" y="-9525"/>
              <a:ext cx="3906868" cy="4467773"/>
            </a:xfrm>
            <a:prstGeom prst="rect">
              <a:avLst/>
            </a:prstGeom>
          </p:spPr>
          <p:txBody>
            <a:bodyPr anchor="ctr" rtlCol="false" tIns="50800" lIns="50800" bIns="50800" rIns="50800"/>
            <a:lstStyle/>
            <a:p>
              <a:pPr algn="ctr">
                <a:lnSpc>
                  <a:spcPts val="3240"/>
                </a:lnSpc>
              </a:pPr>
              <a:r>
                <a:rPr lang="en-US" sz="2700" spc="25">
                  <a:solidFill>
                    <a:srgbClr val="FFFFFF"/>
                  </a:solidFill>
                  <a:latin typeface="TT Rounds Condensed"/>
                </a:rPr>
                <a:t>Chèn ảnh 2</a:t>
              </a:r>
            </a:p>
          </p:txBody>
        </p:sp>
      </p:grpSp>
      <p:sp>
        <p:nvSpPr>
          <p:cNvPr name="Freeform 35" id="35"/>
          <p:cNvSpPr/>
          <p:nvPr/>
        </p:nvSpPr>
        <p:spPr>
          <a:xfrm flipH="false" flipV="false" rot="0">
            <a:off x="-3471551" y="1673179"/>
            <a:ext cx="7043554" cy="7310904"/>
          </a:xfrm>
          <a:custGeom>
            <a:avLst/>
            <a:gdLst/>
            <a:ahLst/>
            <a:cxnLst/>
            <a:rect r="r" b="b" t="t" l="l"/>
            <a:pathLst>
              <a:path h="7310904" w="7043554">
                <a:moveTo>
                  <a:pt x="0" y="0"/>
                </a:moveTo>
                <a:lnTo>
                  <a:pt x="7043554" y="0"/>
                </a:lnTo>
                <a:lnTo>
                  <a:pt x="7043554" y="7310904"/>
                </a:lnTo>
                <a:lnTo>
                  <a:pt x="0" y="73109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6" id="36"/>
          <p:cNvGrpSpPr/>
          <p:nvPr/>
        </p:nvGrpSpPr>
        <p:grpSpPr>
          <a:xfrm rot="0">
            <a:off x="9517224" y="-32606062"/>
            <a:ext cx="6842860" cy="1450471"/>
            <a:chOff x="0" y="0"/>
            <a:chExt cx="9123814" cy="1933962"/>
          </a:xfrm>
        </p:grpSpPr>
        <p:sp>
          <p:nvSpPr>
            <p:cNvPr name="Freeform 37" id="37"/>
            <p:cNvSpPr/>
            <p:nvPr/>
          </p:nvSpPr>
          <p:spPr>
            <a:xfrm flipH="false" flipV="false" rot="0">
              <a:off x="0" y="0"/>
              <a:ext cx="9123807" cy="1933956"/>
            </a:xfrm>
            <a:custGeom>
              <a:avLst/>
              <a:gdLst/>
              <a:ahLst/>
              <a:cxnLst/>
              <a:rect r="r" b="b" t="t" l="l"/>
              <a:pathLst>
                <a:path h="1933956" w="9123807">
                  <a:moveTo>
                    <a:pt x="0" y="322326"/>
                  </a:moveTo>
                  <a:cubicBezTo>
                    <a:pt x="0" y="144272"/>
                    <a:pt x="144272" y="0"/>
                    <a:pt x="322326" y="0"/>
                  </a:cubicBezTo>
                  <a:lnTo>
                    <a:pt x="8801481" y="0"/>
                  </a:lnTo>
                  <a:cubicBezTo>
                    <a:pt x="8979536" y="0"/>
                    <a:pt x="9123807" y="144272"/>
                    <a:pt x="9123807" y="322326"/>
                  </a:cubicBezTo>
                  <a:lnTo>
                    <a:pt x="9123807" y="1611630"/>
                  </a:lnTo>
                  <a:cubicBezTo>
                    <a:pt x="9123807" y="1789684"/>
                    <a:pt x="8979536" y="1933956"/>
                    <a:pt x="8801481" y="1933956"/>
                  </a:cubicBezTo>
                  <a:lnTo>
                    <a:pt x="322326" y="1933956"/>
                  </a:lnTo>
                  <a:cubicBezTo>
                    <a:pt x="144272" y="1933956"/>
                    <a:pt x="0" y="1789684"/>
                    <a:pt x="0" y="1611630"/>
                  </a:cubicBezTo>
                  <a:close/>
                </a:path>
              </a:pathLst>
            </a:custGeom>
            <a:solidFill>
              <a:srgbClr val="E55039"/>
            </a:solidFill>
          </p:spPr>
        </p:sp>
        <p:sp>
          <p:nvSpPr>
            <p:cNvPr name="TextBox 38" id="38"/>
            <p:cNvSpPr txBox="true"/>
            <p:nvPr/>
          </p:nvSpPr>
          <p:spPr>
            <a:xfrm>
              <a:off x="0" y="-85725"/>
              <a:ext cx="9123814" cy="2019687"/>
            </a:xfrm>
            <a:prstGeom prst="rect">
              <a:avLst/>
            </a:prstGeom>
          </p:spPr>
          <p:txBody>
            <a:bodyPr anchor="ctr" rtlCol="false" tIns="50800" lIns="50800" bIns="50800" rIns="50800"/>
            <a:lstStyle/>
            <a:p>
              <a:pPr algn="ctr">
                <a:lnSpc>
                  <a:spcPts val="5040"/>
                </a:lnSpc>
              </a:pPr>
              <a:r>
                <a:rPr lang="en-US" sz="4200">
                  <a:solidFill>
                    <a:srgbClr val="FFFFFF"/>
                  </a:solidFill>
                  <a:latin typeface="Arial Bold"/>
                </a:rPr>
                <a:t>Nội dung thuyết trình</a:t>
              </a:r>
            </a:p>
          </p:txBody>
        </p:sp>
      </p:grpSp>
      <p:sp>
        <p:nvSpPr>
          <p:cNvPr name="Freeform 39" id="39"/>
          <p:cNvSpPr/>
          <p:nvPr/>
        </p:nvSpPr>
        <p:spPr>
          <a:xfrm flipH="false" flipV="false" rot="0">
            <a:off x="-1432270" y="3839481"/>
            <a:ext cx="3116868" cy="3031862"/>
          </a:xfrm>
          <a:custGeom>
            <a:avLst/>
            <a:gdLst/>
            <a:ahLst/>
            <a:cxnLst/>
            <a:rect r="r" b="b" t="t" l="l"/>
            <a:pathLst>
              <a:path h="3031862" w="3116868">
                <a:moveTo>
                  <a:pt x="0" y="0"/>
                </a:moveTo>
                <a:lnTo>
                  <a:pt x="3116868" y="0"/>
                </a:lnTo>
                <a:lnTo>
                  <a:pt x="3116868" y="3031862"/>
                </a:lnTo>
                <a:lnTo>
                  <a:pt x="0" y="30318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0" id="40"/>
          <p:cNvSpPr/>
          <p:nvPr/>
        </p:nvSpPr>
        <p:spPr>
          <a:xfrm flipH="false" flipV="false" rot="0">
            <a:off x="-330698" y="2011878"/>
            <a:ext cx="913725" cy="913725"/>
          </a:xfrm>
          <a:custGeom>
            <a:avLst/>
            <a:gdLst/>
            <a:ahLst/>
            <a:cxnLst/>
            <a:rect r="r" b="b" t="t" l="l"/>
            <a:pathLst>
              <a:path h="913725" w="913725">
                <a:moveTo>
                  <a:pt x="0" y="0"/>
                </a:moveTo>
                <a:lnTo>
                  <a:pt x="913724" y="0"/>
                </a:lnTo>
                <a:lnTo>
                  <a:pt x="913724" y="913724"/>
                </a:lnTo>
                <a:lnTo>
                  <a:pt x="0" y="9137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1" id="41"/>
          <p:cNvSpPr/>
          <p:nvPr/>
        </p:nvSpPr>
        <p:spPr>
          <a:xfrm flipH="false" flipV="false" rot="0">
            <a:off x="2245550" y="4864415"/>
            <a:ext cx="1151762" cy="793669"/>
          </a:xfrm>
          <a:custGeom>
            <a:avLst/>
            <a:gdLst/>
            <a:ahLst/>
            <a:cxnLst/>
            <a:rect r="r" b="b" t="t" l="l"/>
            <a:pathLst>
              <a:path h="793669" w="1151762">
                <a:moveTo>
                  <a:pt x="0" y="0"/>
                </a:moveTo>
                <a:lnTo>
                  <a:pt x="1151763" y="0"/>
                </a:lnTo>
                <a:lnTo>
                  <a:pt x="1151763" y="793669"/>
                </a:lnTo>
                <a:lnTo>
                  <a:pt x="0" y="7936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2" id="42"/>
          <p:cNvSpPr/>
          <p:nvPr/>
        </p:nvSpPr>
        <p:spPr>
          <a:xfrm flipH="false" flipV="false" rot="0">
            <a:off x="-267873" y="7863625"/>
            <a:ext cx="913725" cy="792449"/>
          </a:xfrm>
          <a:custGeom>
            <a:avLst/>
            <a:gdLst/>
            <a:ahLst/>
            <a:cxnLst/>
            <a:rect r="r" b="b" t="t" l="l"/>
            <a:pathLst>
              <a:path h="792449" w="913725">
                <a:moveTo>
                  <a:pt x="0" y="0"/>
                </a:moveTo>
                <a:lnTo>
                  <a:pt x="913725" y="0"/>
                </a:lnTo>
                <a:lnTo>
                  <a:pt x="913725" y="792448"/>
                </a:lnTo>
                <a:lnTo>
                  <a:pt x="0" y="79244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43" id="43"/>
          <p:cNvSpPr txBox="true"/>
          <p:nvPr/>
        </p:nvSpPr>
        <p:spPr>
          <a:xfrm rot="0">
            <a:off x="742914" y="-19239422"/>
            <a:ext cx="3931472" cy="1425486"/>
          </a:xfrm>
          <a:prstGeom prst="rect">
            <a:avLst/>
          </a:prstGeom>
        </p:spPr>
        <p:txBody>
          <a:bodyPr anchor="t" rtlCol="false" tIns="0" lIns="0" bIns="0" rIns="0">
            <a:spAutoFit/>
          </a:bodyPr>
          <a:lstStyle/>
          <a:p>
            <a:pPr algn="l">
              <a:lnSpc>
                <a:spcPts val="5040"/>
              </a:lnSpc>
            </a:pPr>
            <a:r>
              <a:rPr lang="en-US" sz="4200">
                <a:solidFill>
                  <a:srgbClr val="000000"/>
                </a:solidFill>
                <a:latin typeface="Arial Bold"/>
              </a:rPr>
              <a:t>Môn học Thuyết trình</a:t>
            </a:r>
          </a:p>
        </p:txBody>
      </p:sp>
      <p:sp>
        <p:nvSpPr>
          <p:cNvPr name="TextBox 44" id="44"/>
          <p:cNvSpPr txBox="true"/>
          <p:nvPr/>
        </p:nvSpPr>
        <p:spPr>
          <a:xfrm rot="0">
            <a:off x="2648031" y="-17086633"/>
            <a:ext cx="3543148" cy="472123"/>
          </a:xfrm>
          <a:prstGeom prst="rect">
            <a:avLst/>
          </a:prstGeom>
        </p:spPr>
        <p:txBody>
          <a:bodyPr anchor="t" rtlCol="false" tIns="0" lIns="0" bIns="0" rIns="0">
            <a:spAutoFit/>
          </a:bodyPr>
          <a:lstStyle/>
          <a:p>
            <a:pPr algn="l">
              <a:lnSpc>
                <a:spcPts val="3240"/>
              </a:lnSpc>
            </a:pPr>
            <a:r>
              <a:rPr lang="en-US" sz="2700" spc="25">
                <a:solidFill>
                  <a:srgbClr val="FFFFFF"/>
                </a:solidFill>
                <a:latin typeface="TT Rounds Condensed"/>
              </a:rPr>
              <a:t>Chèn hình ảnh bạn thích </a:t>
            </a:r>
          </a:p>
        </p:txBody>
      </p:sp>
      <p:sp>
        <p:nvSpPr>
          <p:cNvPr name="TextBox 45" id="45"/>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1. OBJECTIVES</a:t>
            </a:r>
          </a:p>
        </p:txBody>
      </p:sp>
      <p:sp>
        <p:nvSpPr>
          <p:cNvPr name="TextBox 46" id="46"/>
          <p:cNvSpPr txBox="true"/>
          <p:nvPr/>
        </p:nvSpPr>
        <p:spPr>
          <a:xfrm rot="0">
            <a:off x="2648031" y="1457325"/>
            <a:ext cx="9152226" cy="628650"/>
          </a:xfrm>
          <a:prstGeom prst="rect">
            <a:avLst/>
          </a:prstGeom>
        </p:spPr>
        <p:txBody>
          <a:bodyPr anchor="t" rtlCol="false" tIns="0" lIns="0" bIns="0" rIns="0">
            <a:spAutoFit/>
          </a:bodyPr>
          <a:lstStyle/>
          <a:p>
            <a:pPr>
              <a:lnSpc>
                <a:spcPts val="4800"/>
              </a:lnSpc>
            </a:pPr>
            <a:r>
              <a:rPr lang="en-US" sz="4000">
                <a:solidFill>
                  <a:srgbClr val="000000"/>
                </a:solidFill>
                <a:latin typeface="Arimo"/>
              </a:rPr>
              <a:t>Building a Chat Application:</a:t>
            </a:r>
          </a:p>
        </p:txBody>
      </p:sp>
      <p:sp>
        <p:nvSpPr>
          <p:cNvPr name="TextBox 47" id="47"/>
          <p:cNvSpPr txBox="true"/>
          <p:nvPr/>
        </p:nvSpPr>
        <p:spPr>
          <a:xfrm rot="0">
            <a:off x="3786428" y="2452922"/>
            <a:ext cx="13269118" cy="6532499"/>
          </a:xfrm>
          <a:prstGeom prst="rect">
            <a:avLst/>
          </a:prstGeom>
        </p:spPr>
        <p:txBody>
          <a:bodyPr anchor="t" rtlCol="false" tIns="0" lIns="0" bIns="0" rIns="0">
            <a:spAutoFit/>
          </a:bodyPr>
          <a:lstStyle/>
          <a:p>
            <a:pPr marL="734053" indent="-367026" lvl="1">
              <a:lnSpc>
                <a:spcPts val="4317"/>
              </a:lnSpc>
              <a:buFont typeface="Arial"/>
              <a:buChar char="•"/>
            </a:pPr>
            <a:r>
              <a:rPr lang="en-US" sz="3399">
                <a:solidFill>
                  <a:srgbClr val="000000"/>
                </a:solidFill>
                <a:latin typeface="Arimo"/>
              </a:rPr>
              <a:t>Enable users to send and receive messages in real-time</a:t>
            </a:r>
            <a:r>
              <a:rPr lang="en-US" sz="3399">
                <a:solidFill>
                  <a:srgbClr val="000000"/>
                </a:solidFill>
                <a:latin typeface="Arimo"/>
              </a:rPr>
              <a:t>.</a:t>
            </a:r>
          </a:p>
          <a:p>
            <a:pPr>
              <a:lnSpc>
                <a:spcPts val="4317"/>
              </a:lnSpc>
            </a:pPr>
          </a:p>
          <a:p>
            <a:pPr marL="734053" indent="-367026" lvl="1">
              <a:lnSpc>
                <a:spcPts val="4317"/>
              </a:lnSpc>
              <a:buFont typeface="Arial"/>
              <a:buChar char="•"/>
            </a:pPr>
            <a:r>
              <a:rPr lang="en-US" sz="3399">
                <a:solidFill>
                  <a:srgbClr val="000000"/>
                </a:solidFill>
                <a:latin typeface="Arimo"/>
              </a:rPr>
              <a:t>Implement basic user authentication for secure communication.</a:t>
            </a:r>
          </a:p>
          <a:p>
            <a:pPr>
              <a:lnSpc>
                <a:spcPts val="4317"/>
              </a:lnSpc>
            </a:pPr>
          </a:p>
          <a:p>
            <a:pPr marL="734053" indent="-367026" lvl="1">
              <a:lnSpc>
                <a:spcPts val="4317"/>
              </a:lnSpc>
              <a:buFont typeface="Arial"/>
              <a:buChar char="•"/>
            </a:pPr>
            <a:r>
              <a:rPr lang="en-US" sz="3399">
                <a:solidFill>
                  <a:srgbClr val="000000"/>
                </a:solidFill>
                <a:latin typeface="Arimo"/>
              </a:rPr>
              <a:t>Support one-on-one messaging between users and allow group conversation. Allow users to see member list, add/remove members and leave chat rooms.</a:t>
            </a:r>
          </a:p>
          <a:p>
            <a:pPr>
              <a:lnSpc>
                <a:spcPts val="4317"/>
              </a:lnSpc>
            </a:pPr>
          </a:p>
          <a:p>
            <a:pPr marL="734053" indent="-367026" lvl="1">
              <a:lnSpc>
                <a:spcPts val="4317"/>
              </a:lnSpc>
              <a:buFont typeface="Arial"/>
              <a:buChar char="•"/>
            </a:pPr>
            <a:r>
              <a:rPr lang="en-US" sz="3399">
                <a:solidFill>
                  <a:srgbClr val="000000"/>
                </a:solidFill>
                <a:latin typeface="Arimo"/>
              </a:rPr>
              <a:t>Provide a friendship feature.</a:t>
            </a:r>
          </a:p>
          <a:p>
            <a:pPr>
              <a:lnSpc>
                <a:spcPts val="4317"/>
              </a:lnSpc>
            </a:pPr>
          </a:p>
          <a:p>
            <a:pPr marL="734053" indent="-367026" lvl="1">
              <a:lnSpc>
                <a:spcPts val="4317"/>
              </a:lnSpc>
              <a:buFont typeface="Arial"/>
              <a:buChar char="•"/>
            </a:pPr>
            <a:r>
              <a:rPr lang="en-US" sz="3399">
                <a:solidFill>
                  <a:srgbClr val="000000"/>
                </a:solidFill>
                <a:latin typeface="Arimo"/>
              </a:rPr>
              <a:t>Offline messaging and save old conversation.</a:t>
            </a:r>
          </a:p>
          <a:p>
            <a:pPr>
              <a:lnSpc>
                <a:spcPts val="4317"/>
              </a:lnSpc>
            </a:pPr>
          </a:p>
        </p:txBody>
      </p:sp>
      <p:sp>
        <p:nvSpPr>
          <p:cNvPr name="TextBox 48" id="48"/>
          <p:cNvSpPr txBox="true"/>
          <p:nvPr/>
        </p:nvSpPr>
        <p:spPr>
          <a:xfrm rot="0">
            <a:off x="449007" y="8826334"/>
            <a:ext cx="725463"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45550" y="831865"/>
            <a:ext cx="15353646" cy="9083999"/>
            <a:chOff x="0" y="0"/>
            <a:chExt cx="13346200" cy="7896292"/>
          </a:xfrm>
        </p:grpSpPr>
        <p:sp>
          <p:nvSpPr>
            <p:cNvPr name="Freeform 3" id="3"/>
            <p:cNvSpPr/>
            <p:nvPr/>
          </p:nvSpPr>
          <p:spPr>
            <a:xfrm flipH="false" flipV="false" rot="0">
              <a:off x="0" y="0"/>
              <a:ext cx="13346162" cy="7896353"/>
            </a:xfrm>
            <a:custGeom>
              <a:avLst/>
              <a:gdLst/>
              <a:ahLst/>
              <a:cxnLst/>
              <a:rect r="r" b="b" t="t" l="l"/>
              <a:pathLst>
                <a:path h="7896353" w="13346162">
                  <a:moveTo>
                    <a:pt x="0" y="549407"/>
                  </a:moveTo>
                  <a:cubicBezTo>
                    <a:pt x="0" y="245937"/>
                    <a:pt x="374193" y="0"/>
                    <a:pt x="835923" y="0"/>
                  </a:cubicBezTo>
                  <a:lnTo>
                    <a:pt x="12510238" y="0"/>
                  </a:lnTo>
                  <a:cubicBezTo>
                    <a:pt x="12971969" y="0"/>
                    <a:pt x="13346162" y="245937"/>
                    <a:pt x="13346162" y="549407"/>
                  </a:cubicBezTo>
                  <a:lnTo>
                    <a:pt x="13346162" y="7346828"/>
                  </a:lnTo>
                  <a:cubicBezTo>
                    <a:pt x="13346162" y="7650298"/>
                    <a:pt x="12971969" y="7896234"/>
                    <a:pt x="12510238" y="7896234"/>
                  </a:cubicBezTo>
                  <a:lnTo>
                    <a:pt x="835923" y="7896234"/>
                  </a:lnTo>
                  <a:cubicBezTo>
                    <a:pt x="374193" y="7896353"/>
                    <a:pt x="0" y="7650298"/>
                    <a:pt x="0" y="7346828"/>
                  </a:cubicBezTo>
                  <a:close/>
                </a:path>
              </a:pathLst>
            </a:custGeom>
            <a:solidFill>
              <a:srgbClr val="FFF4EF"/>
            </a:solidFill>
          </p:spPr>
        </p:sp>
      </p:grpSp>
      <p:grpSp>
        <p:nvGrpSpPr>
          <p:cNvPr name="Group 4" id="4"/>
          <p:cNvGrpSpPr/>
          <p:nvPr/>
        </p:nvGrpSpPr>
        <p:grpSpPr>
          <a:xfrm rot="0">
            <a:off x="14214382" y="7757764"/>
            <a:ext cx="9565765" cy="8055637"/>
            <a:chOff x="0" y="0"/>
            <a:chExt cx="12754354" cy="10740849"/>
          </a:xfrm>
        </p:grpSpPr>
        <p:sp>
          <p:nvSpPr>
            <p:cNvPr name="Freeform 5" id="5"/>
            <p:cNvSpPr/>
            <p:nvPr/>
          </p:nvSpPr>
          <p:spPr>
            <a:xfrm flipH="false" flipV="false" rot="0">
              <a:off x="0" y="0"/>
              <a:ext cx="12754463" cy="10740958"/>
            </a:xfrm>
            <a:custGeom>
              <a:avLst/>
              <a:gdLst/>
              <a:ahLst/>
              <a:cxnLst/>
              <a:rect r="r" b="b" t="t" l="l"/>
              <a:pathLst>
                <a:path h="10740958" w="12754463">
                  <a:moveTo>
                    <a:pt x="0" y="5370458"/>
                  </a:moveTo>
                  <a:cubicBezTo>
                    <a:pt x="0" y="2404410"/>
                    <a:pt x="2855195" y="0"/>
                    <a:pt x="6377220" y="0"/>
                  </a:cubicBezTo>
                  <a:cubicBezTo>
                    <a:pt x="9899245" y="0"/>
                    <a:pt x="12754463" y="2404410"/>
                    <a:pt x="12754463" y="5370458"/>
                  </a:cubicBezTo>
                  <a:cubicBezTo>
                    <a:pt x="12754463" y="8336507"/>
                    <a:pt x="9899245" y="10740958"/>
                    <a:pt x="6377220" y="10740958"/>
                  </a:cubicBezTo>
                  <a:cubicBezTo>
                    <a:pt x="2855195" y="10740958"/>
                    <a:pt x="0" y="8336429"/>
                    <a:pt x="0" y="5370458"/>
                  </a:cubicBezTo>
                  <a:close/>
                </a:path>
              </a:pathLst>
            </a:custGeom>
            <a:solidFill>
              <a:srgbClr val="A7E7FF"/>
            </a:solidFill>
          </p:spPr>
        </p:sp>
      </p:grpSp>
      <p:grpSp>
        <p:nvGrpSpPr>
          <p:cNvPr name="Group 6" id="6"/>
          <p:cNvGrpSpPr/>
          <p:nvPr/>
        </p:nvGrpSpPr>
        <p:grpSpPr>
          <a:xfrm rot="0">
            <a:off x="-3988295" y="-2844060"/>
            <a:ext cx="8077041" cy="7351851"/>
            <a:chOff x="0" y="0"/>
            <a:chExt cx="11268014" cy="10256326"/>
          </a:xfrm>
        </p:grpSpPr>
        <p:sp>
          <p:nvSpPr>
            <p:cNvPr name="Freeform 7" id="7"/>
            <p:cNvSpPr/>
            <p:nvPr/>
          </p:nvSpPr>
          <p:spPr>
            <a:xfrm flipH="false" flipV="false" rot="0">
              <a:off x="0" y="0"/>
              <a:ext cx="11268075" cy="10256266"/>
            </a:xfrm>
            <a:custGeom>
              <a:avLst/>
              <a:gdLst/>
              <a:ahLst/>
              <a:cxnLst/>
              <a:rect r="r" b="b" t="t" l="l"/>
              <a:pathLst>
                <a:path h="10256266" w="11268075">
                  <a:moveTo>
                    <a:pt x="0" y="5128133"/>
                  </a:moveTo>
                  <a:cubicBezTo>
                    <a:pt x="0" y="2295906"/>
                    <a:pt x="2522474" y="0"/>
                    <a:pt x="5633974" y="0"/>
                  </a:cubicBezTo>
                  <a:cubicBezTo>
                    <a:pt x="8745474" y="0"/>
                    <a:pt x="11268075" y="2295906"/>
                    <a:pt x="11268075" y="5128133"/>
                  </a:cubicBezTo>
                  <a:cubicBezTo>
                    <a:pt x="11268075" y="7960361"/>
                    <a:pt x="8745601" y="10256266"/>
                    <a:pt x="5633974" y="10256266"/>
                  </a:cubicBezTo>
                  <a:cubicBezTo>
                    <a:pt x="2522347" y="10256266"/>
                    <a:pt x="0" y="7960360"/>
                    <a:pt x="0" y="5128133"/>
                  </a:cubicBezTo>
                  <a:close/>
                </a:path>
              </a:pathLst>
            </a:custGeom>
            <a:solidFill>
              <a:srgbClr val="A7E7FF"/>
            </a:solidFill>
          </p:spPr>
        </p:sp>
      </p:grpSp>
      <p:sp>
        <p:nvSpPr>
          <p:cNvPr name="Freeform 8" id="8"/>
          <p:cNvSpPr/>
          <p:nvPr/>
        </p:nvSpPr>
        <p:spPr>
          <a:xfrm flipH="false" flipV="false" rot="0">
            <a:off x="-3471551" y="1673179"/>
            <a:ext cx="7043554" cy="7310904"/>
          </a:xfrm>
          <a:custGeom>
            <a:avLst/>
            <a:gdLst/>
            <a:ahLst/>
            <a:cxnLst/>
            <a:rect r="r" b="b" t="t" l="l"/>
            <a:pathLst>
              <a:path h="7310904" w="7043554">
                <a:moveTo>
                  <a:pt x="0" y="0"/>
                </a:moveTo>
                <a:lnTo>
                  <a:pt x="7043554" y="0"/>
                </a:lnTo>
                <a:lnTo>
                  <a:pt x="7043554" y="7310904"/>
                </a:lnTo>
                <a:lnTo>
                  <a:pt x="0" y="73109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32270" y="3839481"/>
            <a:ext cx="3116868" cy="3031862"/>
          </a:xfrm>
          <a:custGeom>
            <a:avLst/>
            <a:gdLst/>
            <a:ahLst/>
            <a:cxnLst/>
            <a:rect r="r" b="b" t="t" l="l"/>
            <a:pathLst>
              <a:path h="3031862" w="3116868">
                <a:moveTo>
                  <a:pt x="0" y="0"/>
                </a:moveTo>
                <a:lnTo>
                  <a:pt x="3116868" y="0"/>
                </a:lnTo>
                <a:lnTo>
                  <a:pt x="3116868" y="3031862"/>
                </a:lnTo>
                <a:lnTo>
                  <a:pt x="0" y="30318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30698" y="2011878"/>
            <a:ext cx="913725" cy="913725"/>
          </a:xfrm>
          <a:custGeom>
            <a:avLst/>
            <a:gdLst/>
            <a:ahLst/>
            <a:cxnLst/>
            <a:rect r="r" b="b" t="t" l="l"/>
            <a:pathLst>
              <a:path h="913725" w="913725">
                <a:moveTo>
                  <a:pt x="0" y="0"/>
                </a:moveTo>
                <a:lnTo>
                  <a:pt x="913724" y="0"/>
                </a:lnTo>
                <a:lnTo>
                  <a:pt x="913724" y="913724"/>
                </a:lnTo>
                <a:lnTo>
                  <a:pt x="0" y="913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245550" y="4864415"/>
            <a:ext cx="1151762" cy="793669"/>
          </a:xfrm>
          <a:custGeom>
            <a:avLst/>
            <a:gdLst/>
            <a:ahLst/>
            <a:cxnLst/>
            <a:rect r="r" b="b" t="t" l="l"/>
            <a:pathLst>
              <a:path h="793669" w="1151762">
                <a:moveTo>
                  <a:pt x="0" y="0"/>
                </a:moveTo>
                <a:lnTo>
                  <a:pt x="1151763" y="0"/>
                </a:lnTo>
                <a:lnTo>
                  <a:pt x="1151763" y="793669"/>
                </a:lnTo>
                <a:lnTo>
                  <a:pt x="0" y="793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67873" y="7863625"/>
            <a:ext cx="913725" cy="792449"/>
          </a:xfrm>
          <a:custGeom>
            <a:avLst/>
            <a:gdLst/>
            <a:ahLst/>
            <a:cxnLst/>
            <a:rect r="r" b="b" t="t" l="l"/>
            <a:pathLst>
              <a:path h="792449" w="913725">
                <a:moveTo>
                  <a:pt x="0" y="0"/>
                </a:moveTo>
                <a:lnTo>
                  <a:pt x="913725" y="0"/>
                </a:lnTo>
                <a:lnTo>
                  <a:pt x="913725" y="792448"/>
                </a:lnTo>
                <a:lnTo>
                  <a:pt x="0" y="7924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2. APPLICATION SCRIPTS</a:t>
            </a:r>
          </a:p>
        </p:txBody>
      </p:sp>
      <p:sp>
        <p:nvSpPr>
          <p:cNvPr name="TextBox 14" id="14"/>
          <p:cNvSpPr txBox="true"/>
          <p:nvPr/>
        </p:nvSpPr>
        <p:spPr>
          <a:xfrm rot="0">
            <a:off x="3786428" y="2452922"/>
            <a:ext cx="13269118" cy="6532499"/>
          </a:xfrm>
          <a:prstGeom prst="rect">
            <a:avLst/>
          </a:prstGeom>
        </p:spPr>
        <p:txBody>
          <a:bodyPr anchor="t" rtlCol="false" tIns="0" lIns="0" bIns="0" rIns="0">
            <a:spAutoFit/>
          </a:bodyPr>
          <a:lstStyle/>
          <a:p>
            <a:pPr marL="734053" indent="-367026" lvl="1">
              <a:lnSpc>
                <a:spcPts val="4317"/>
              </a:lnSpc>
              <a:buFont typeface="Arial"/>
              <a:buChar char="•"/>
            </a:pPr>
            <a:r>
              <a:rPr lang="en-US" sz="3399">
                <a:solidFill>
                  <a:srgbClr val="000000"/>
                </a:solidFill>
                <a:latin typeface="Arimo"/>
              </a:rPr>
              <a:t>Authentication: Users can login/register/logout in the system.</a:t>
            </a:r>
          </a:p>
          <a:p>
            <a:pPr>
              <a:lnSpc>
                <a:spcPts val="4317"/>
              </a:lnSpc>
            </a:pPr>
          </a:p>
          <a:p>
            <a:pPr marL="734053" indent="-367026" lvl="1">
              <a:lnSpc>
                <a:spcPts val="4317"/>
              </a:lnSpc>
              <a:buFont typeface="Arial"/>
              <a:buChar char="•"/>
            </a:pPr>
            <a:r>
              <a:rPr lang="en-US" sz="3399">
                <a:solidFill>
                  <a:srgbClr val="000000"/>
                </a:solidFill>
                <a:latin typeface="Arimo"/>
              </a:rPr>
              <a:t>User list manipulation: The program shows friend list and online list. Users can send a friend request to online users. </a:t>
            </a:r>
          </a:p>
          <a:p>
            <a:pPr>
              <a:lnSpc>
                <a:spcPts val="4317"/>
              </a:lnSpc>
            </a:pPr>
          </a:p>
          <a:p>
            <a:pPr marL="734053" indent="-367026" lvl="1">
              <a:lnSpc>
                <a:spcPts val="4317"/>
              </a:lnSpc>
              <a:buFont typeface="Arial"/>
              <a:buChar char="•"/>
            </a:pPr>
            <a:r>
              <a:rPr lang="en-US" sz="3399">
                <a:solidFill>
                  <a:srgbClr val="000000"/>
                </a:solidFill>
                <a:latin typeface="Arimo"/>
              </a:rPr>
              <a:t>Room list manipulation: The program shows the list of all the conversations of the user. Users can create a new group chat and add/remove members.</a:t>
            </a:r>
          </a:p>
          <a:p>
            <a:pPr>
              <a:lnSpc>
                <a:spcPts val="4317"/>
              </a:lnSpc>
            </a:pPr>
          </a:p>
          <a:p>
            <a:pPr marL="734053" indent="-367026" lvl="1">
              <a:lnSpc>
                <a:spcPts val="4317"/>
              </a:lnSpc>
              <a:buFont typeface="Arial"/>
              <a:buChar char="•"/>
            </a:pPr>
            <a:r>
              <a:rPr lang="en-US" sz="3399">
                <a:solidFill>
                  <a:srgbClr val="000000"/>
                </a:solidFill>
                <a:latin typeface="Arimo"/>
              </a:rPr>
              <a:t>Messaging: Users send messages to one another or to a group chat.</a:t>
            </a:r>
          </a:p>
          <a:p>
            <a:pPr>
              <a:lnSpc>
                <a:spcPts val="4317"/>
              </a:lnSpc>
            </a:pPr>
          </a:p>
        </p:txBody>
      </p:sp>
      <p:sp>
        <p:nvSpPr>
          <p:cNvPr name="TextBox 15" id="15"/>
          <p:cNvSpPr txBox="true"/>
          <p:nvPr/>
        </p:nvSpPr>
        <p:spPr>
          <a:xfrm rot="0">
            <a:off x="2648031" y="1457325"/>
            <a:ext cx="9152226" cy="628650"/>
          </a:xfrm>
          <a:prstGeom prst="rect">
            <a:avLst/>
          </a:prstGeom>
        </p:spPr>
        <p:txBody>
          <a:bodyPr anchor="t" rtlCol="false" tIns="0" lIns="0" bIns="0" rIns="0">
            <a:spAutoFit/>
          </a:bodyPr>
          <a:lstStyle/>
          <a:p>
            <a:pPr>
              <a:lnSpc>
                <a:spcPts val="4800"/>
              </a:lnSpc>
            </a:pPr>
            <a:r>
              <a:rPr lang="en-US" sz="4000">
                <a:solidFill>
                  <a:srgbClr val="000000"/>
                </a:solidFill>
                <a:latin typeface="Arimo"/>
              </a:rPr>
              <a:t>There’re 4 main actions:</a:t>
            </a:r>
          </a:p>
        </p:txBody>
      </p:sp>
      <p:sp>
        <p:nvSpPr>
          <p:cNvPr name="TextBox 16" id="16"/>
          <p:cNvSpPr txBox="true"/>
          <p:nvPr/>
        </p:nvSpPr>
        <p:spPr>
          <a:xfrm rot="0">
            <a:off x="488000" y="8826334"/>
            <a:ext cx="647477"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45550" y="831865"/>
            <a:ext cx="15353646" cy="9083999"/>
            <a:chOff x="0" y="0"/>
            <a:chExt cx="13346200" cy="7896292"/>
          </a:xfrm>
        </p:grpSpPr>
        <p:sp>
          <p:nvSpPr>
            <p:cNvPr name="Freeform 3" id="3"/>
            <p:cNvSpPr/>
            <p:nvPr/>
          </p:nvSpPr>
          <p:spPr>
            <a:xfrm flipH="false" flipV="false" rot="0">
              <a:off x="0" y="0"/>
              <a:ext cx="13346162" cy="7896353"/>
            </a:xfrm>
            <a:custGeom>
              <a:avLst/>
              <a:gdLst/>
              <a:ahLst/>
              <a:cxnLst/>
              <a:rect r="r" b="b" t="t" l="l"/>
              <a:pathLst>
                <a:path h="7896353" w="13346162">
                  <a:moveTo>
                    <a:pt x="0" y="549407"/>
                  </a:moveTo>
                  <a:cubicBezTo>
                    <a:pt x="0" y="245937"/>
                    <a:pt x="374193" y="0"/>
                    <a:pt x="835923" y="0"/>
                  </a:cubicBezTo>
                  <a:lnTo>
                    <a:pt x="12510238" y="0"/>
                  </a:lnTo>
                  <a:cubicBezTo>
                    <a:pt x="12971969" y="0"/>
                    <a:pt x="13346162" y="245937"/>
                    <a:pt x="13346162" y="549407"/>
                  </a:cubicBezTo>
                  <a:lnTo>
                    <a:pt x="13346162" y="7346828"/>
                  </a:lnTo>
                  <a:cubicBezTo>
                    <a:pt x="13346162" y="7650298"/>
                    <a:pt x="12971969" y="7896234"/>
                    <a:pt x="12510238" y="7896234"/>
                  </a:cubicBezTo>
                  <a:lnTo>
                    <a:pt x="835923" y="7896234"/>
                  </a:lnTo>
                  <a:cubicBezTo>
                    <a:pt x="374193" y="7896353"/>
                    <a:pt x="0" y="7650298"/>
                    <a:pt x="0" y="7346828"/>
                  </a:cubicBezTo>
                  <a:close/>
                </a:path>
              </a:pathLst>
            </a:custGeom>
            <a:solidFill>
              <a:srgbClr val="FFF4EF"/>
            </a:solidFill>
          </p:spPr>
        </p:sp>
      </p:grpSp>
      <p:grpSp>
        <p:nvGrpSpPr>
          <p:cNvPr name="Group 4" id="4"/>
          <p:cNvGrpSpPr/>
          <p:nvPr/>
        </p:nvGrpSpPr>
        <p:grpSpPr>
          <a:xfrm rot="0">
            <a:off x="14214382" y="7757764"/>
            <a:ext cx="9565765" cy="8055637"/>
            <a:chOff x="0" y="0"/>
            <a:chExt cx="12754354" cy="10740849"/>
          </a:xfrm>
        </p:grpSpPr>
        <p:sp>
          <p:nvSpPr>
            <p:cNvPr name="Freeform 5" id="5"/>
            <p:cNvSpPr/>
            <p:nvPr/>
          </p:nvSpPr>
          <p:spPr>
            <a:xfrm flipH="false" flipV="false" rot="0">
              <a:off x="0" y="0"/>
              <a:ext cx="12754463" cy="10740958"/>
            </a:xfrm>
            <a:custGeom>
              <a:avLst/>
              <a:gdLst/>
              <a:ahLst/>
              <a:cxnLst/>
              <a:rect r="r" b="b" t="t" l="l"/>
              <a:pathLst>
                <a:path h="10740958" w="12754463">
                  <a:moveTo>
                    <a:pt x="0" y="5370458"/>
                  </a:moveTo>
                  <a:cubicBezTo>
                    <a:pt x="0" y="2404410"/>
                    <a:pt x="2855195" y="0"/>
                    <a:pt x="6377220" y="0"/>
                  </a:cubicBezTo>
                  <a:cubicBezTo>
                    <a:pt x="9899245" y="0"/>
                    <a:pt x="12754463" y="2404410"/>
                    <a:pt x="12754463" y="5370458"/>
                  </a:cubicBezTo>
                  <a:cubicBezTo>
                    <a:pt x="12754463" y="8336507"/>
                    <a:pt x="9899245" y="10740958"/>
                    <a:pt x="6377220" y="10740958"/>
                  </a:cubicBezTo>
                  <a:cubicBezTo>
                    <a:pt x="2855195" y="10740958"/>
                    <a:pt x="0" y="8336429"/>
                    <a:pt x="0" y="5370458"/>
                  </a:cubicBezTo>
                  <a:close/>
                </a:path>
              </a:pathLst>
            </a:custGeom>
            <a:solidFill>
              <a:srgbClr val="A7E7FF"/>
            </a:solidFill>
          </p:spPr>
        </p:sp>
      </p:grpSp>
      <p:grpSp>
        <p:nvGrpSpPr>
          <p:cNvPr name="Group 6" id="6"/>
          <p:cNvGrpSpPr/>
          <p:nvPr/>
        </p:nvGrpSpPr>
        <p:grpSpPr>
          <a:xfrm rot="0">
            <a:off x="-3988295" y="-2844060"/>
            <a:ext cx="8077041" cy="7351851"/>
            <a:chOff x="0" y="0"/>
            <a:chExt cx="11268014" cy="10256326"/>
          </a:xfrm>
        </p:grpSpPr>
        <p:sp>
          <p:nvSpPr>
            <p:cNvPr name="Freeform 7" id="7"/>
            <p:cNvSpPr/>
            <p:nvPr/>
          </p:nvSpPr>
          <p:spPr>
            <a:xfrm flipH="false" flipV="false" rot="0">
              <a:off x="0" y="0"/>
              <a:ext cx="11268075" cy="10256266"/>
            </a:xfrm>
            <a:custGeom>
              <a:avLst/>
              <a:gdLst/>
              <a:ahLst/>
              <a:cxnLst/>
              <a:rect r="r" b="b" t="t" l="l"/>
              <a:pathLst>
                <a:path h="10256266" w="11268075">
                  <a:moveTo>
                    <a:pt x="0" y="5128133"/>
                  </a:moveTo>
                  <a:cubicBezTo>
                    <a:pt x="0" y="2295906"/>
                    <a:pt x="2522474" y="0"/>
                    <a:pt x="5633974" y="0"/>
                  </a:cubicBezTo>
                  <a:cubicBezTo>
                    <a:pt x="8745474" y="0"/>
                    <a:pt x="11268075" y="2295906"/>
                    <a:pt x="11268075" y="5128133"/>
                  </a:cubicBezTo>
                  <a:cubicBezTo>
                    <a:pt x="11268075" y="7960361"/>
                    <a:pt x="8745601" y="10256266"/>
                    <a:pt x="5633974" y="10256266"/>
                  </a:cubicBezTo>
                  <a:cubicBezTo>
                    <a:pt x="2522347" y="10256266"/>
                    <a:pt x="0" y="7960360"/>
                    <a:pt x="0" y="5128133"/>
                  </a:cubicBezTo>
                  <a:close/>
                </a:path>
              </a:pathLst>
            </a:custGeom>
            <a:solidFill>
              <a:srgbClr val="A7E7FF"/>
            </a:solidFill>
          </p:spPr>
        </p:sp>
      </p:grpSp>
      <p:sp>
        <p:nvSpPr>
          <p:cNvPr name="Freeform 8" id="8"/>
          <p:cNvSpPr/>
          <p:nvPr/>
        </p:nvSpPr>
        <p:spPr>
          <a:xfrm flipH="false" flipV="false" rot="0">
            <a:off x="-3471551" y="1673179"/>
            <a:ext cx="7043554" cy="7310904"/>
          </a:xfrm>
          <a:custGeom>
            <a:avLst/>
            <a:gdLst/>
            <a:ahLst/>
            <a:cxnLst/>
            <a:rect r="r" b="b" t="t" l="l"/>
            <a:pathLst>
              <a:path h="7310904" w="7043554">
                <a:moveTo>
                  <a:pt x="0" y="0"/>
                </a:moveTo>
                <a:lnTo>
                  <a:pt x="7043554" y="0"/>
                </a:lnTo>
                <a:lnTo>
                  <a:pt x="7043554" y="7310904"/>
                </a:lnTo>
                <a:lnTo>
                  <a:pt x="0" y="73109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32270" y="3839481"/>
            <a:ext cx="3116868" cy="3031862"/>
          </a:xfrm>
          <a:custGeom>
            <a:avLst/>
            <a:gdLst/>
            <a:ahLst/>
            <a:cxnLst/>
            <a:rect r="r" b="b" t="t" l="l"/>
            <a:pathLst>
              <a:path h="3031862" w="3116868">
                <a:moveTo>
                  <a:pt x="0" y="0"/>
                </a:moveTo>
                <a:lnTo>
                  <a:pt x="3116868" y="0"/>
                </a:lnTo>
                <a:lnTo>
                  <a:pt x="3116868" y="3031862"/>
                </a:lnTo>
                <a:lnTo>
                  <a:pt x="0" y="30318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30698" y="2011878"/>
            <a:ext cx="913725" cy="913725"/>
          </a:xfrm>
          <a:custGeom>
            <a:avLst/>
            <a:gdLst/>
            <a:ahLst/>
            <a:cxnLst/>
            <a:rect r="r" b="b" t="t" l="l"/>
            <a:pathLst>
              <a:path h="913725" w="913725">
                <a:moveTo>
                  <a:pt x="0" y="0"/>
                </a:moveTo>
                <a:lnTo>
                  <a:pt x="913724" y="0"/>
                </a:lnTo>
                <a:lnTo>
                  <a:pt x="913724" y="913724"/>
                </a:lnTo>
                <a:lnTo>
                  <a:pt x="0" y="913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245550" y="4864415"/>
            <a:ext cx="1151762" cy="793669"/>
          </a:xfrm>
          <a:custGeom>
            <a:avLst/>
            <a:gdLst/>
            <a:ahLst/>
            <a:cxnLst/>
            <a:rect r="r" b="b" t="t" l="l"/>
            <a:pathLst>
              <a:path h="793669" w="1151762">
                <a:moveTo>
                  <a:pt x="0" y="0"/>
                </a:moveTo>
                <a:lnTo>
                  <a:pt x="1151763" y="0"/>
                </a:lnTo>
                <a:lnTo>
                  <a:pt x="1151763" y="793669"/>
                </a:lnTo>
                <a:lnTo>
                  <a:pt x="0" y="793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67873" y="7863625"/>
            <a:ext cx="913725" cy="792449"/>
          </a:xfrm>
          <a:custGeom>
            <a:avLst/>
            <a:gdLst/>
            <a:ahLst/>
            <a:cxnLst/>
            <a:rect r="r" b="b" t="t" l="l"/>
            <a:pathLst>
              <a:path h="792449" w="913725">
                <a:moveTo>
                  <a:pt x="0" y="0"/>
                </a:moveTo>
                <a:lnTo>
                  <a:pt x="913725" y="0"/>
                </a:lnTo>
                <a:lnTo>
                  <a:pt x="913725" y="792448"/>
                </a:lnTo>
                <a:lnTo>
                  <a:pt x="0" y="7924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3" id="13"/>
          <p:cNvGrpSpPr/>
          <p:nvPr/>
        </p:nvGrpSpPr>
        <p:grpSpPr>
          <a:xfrm rot="0">
            <a:off x="8559229" y="2649715"/>
            <a:ext cx="1505975" cy="434801"/>
            <a:chOff x="0" y="0"/>
            <a:chExt cx="4561663" cy="1317031"/>
          </a:xfrm>
        </p:grpSpPr>
        <p:sp>
          <p:nvSpPr>
            <p:cNvPr name="Freeform 14" id="14"/>
            <p:cNvSpPr/>
            <p:nvPr/>
          </p:nvSpPr>
          <p:spPr>
            <a:xfrm flipH="false" flipV="false" rot="0">
              <a:off x="0" y="0"/>
              <a:ext cx="4561671" cy="1316997"/>
            </a:xfrm>
            <a:custGeom>
              <a:avLst/>
              <a:gdLst/>
              <a:ahLst/>
              <a:cxnLst/>
              <a:rect r="r" b="b" t="t" l="l"/>
              <a:pathLst>
                <a:path h="1316997" w="4561671">
                  <a:moveTo>
                    <a:pt x="0" y="335847"/>
                  </a:moveTo>
                  <a:cubicBezTo>
                    <a:pt x="0" y="150389"/>
                    <a:pt x="154544" y="0"/>
                    <a:pt x="345126" y="0"/>
                  </a:cubicBezTo>
                  <a:lnTo>
                    <a:pt x="4216541" y="0"/>
                  </a:lnTo>
                  <a:cubicBezTo>
                    <a:pt x="4407184" y="0"/>
                    <a:pt x="4561671" y="150389"/>
                    <a:pt x="4561671" y="335847"/>
                  </a:cubicBezTo>
                  <a:lnTo>
                    <a:pt x="4561671" y="981150"/>
                  </a:lnTo>
                  <a:cubicBezTo>
                    <a:pt x="4561671" y="1166668"/>
                    <a:pt x="4407122" y="1316997"/>
                    <a:pt x="4216541" y="1316997"/>
                  </a:cubicBezTo>
                  <a:lnTo>
                    <a:pt x="345126" y="1316997"/>
                  </a:lnTo>
                  <a:cubicBezTo>
                    <a:pt x="154483" y="1316997"/>
                    <a:pt x="0" y="1166608"/>
                    <a:pt x="0" y="981150"/>
                  </a:cubicBezTo>
                  <a:close/>
                </a:path>
              </a:pathLst>
            </a:custGeom>
            <a:solidFill>
              <a:srgbClr val="FFF4EF"/>
            </a:solidFill>
          </p:spPr>
        </p:sp>
      </p:grpSp>
      <p:sp>
        <p:nvSpPr>
          <p:cNvPr name="Freeform 15" id="15"/>
          <p:cNvSpPr/>
          <p:nvPr/>
        </p:nvSpPr>
        <p:spPr>
          <a:xfrm flipH="false" flipV="false" rot="0">
            <a:off x="3572003" y="1772980"/>
            <a:ext cx="13643993" cy="7111302"/>
          </a:xfrm>
          <a:custGeom>
            <a:avLst/>
            <a:gdLst/>
            <a:ahLst/>
            <a:cxnLst/>
            <a:rect r="r" b="b" t="t" l="l"/>
            <a:pathLst>
              <a:path h="7111302" w="13643993">
                <a:moveTo>
                  <a:pt x="0" y="0"/>
                </a:moveTo>
                <a:lnTo>
                  <a:pt x="13643993" y="0"/>
                </a:lnTo>
                <a:lnTo>
                  <a:pt x="13643993" y="7111302"/>
                </a:lnTo>
                <a:lnTo>
                  <a:pt x="0" y="7111302"/>
                </a:lnTo>
                <a:lnTo>
                  <a:pt x="0" y="0"/>
                </a:lnTo>
                <a:close/>
              </a:path>
            </a:pathLst>
          </a:custGeom>
          <a:blipFill>
            <a:blip r:embed="rId12"/>
            <a:stretch>
              <a:fillRect l="0" t="0" r="0" b="0"/>
            </a:stretch>
          </a:blipFill>
        </p:spPr>
      </p:sp>
      <p:sp>
        <p:nvSpPr>
          <p:cNvPr name="TextBox 16" id="16"/>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3. APPLICATION DESIGN</a:t>
            </a:r>
          </a:p>
        </p:txBody>
      </p:sp>
      <p:sp>
        <p:nvSpPr>
          <p:cNvPr name="TextBox 17" id="17"/>
          <p:cNvSpPr txBox="true"/>
          <p:nvPr/>
        </p:nvSpPr>
        <p:spPr>
          <a:xfrm rot="0">
            <a:off x="452505" y="8826334"/>
            <a:ext cx="718468"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45550" y="831865"/>
            <a:ext cx="15353646" cy="9083999"/>
            <a:chOff x="0" y="0"/>
            <a:chExt cx="13346200" cy="7896292"/>
          </a:xfrm>
        </p:grpSpPr>
        <p:sp>
          <p:nvSpPr>
            <p:cNvPr name="Freeform 3" id="3"/>
            <p:cNvSpPr/>
            <p:nvPr/>
          </p:nvSpPr>
          <p:spPr>
            <a:xfrm flipH="false" flipV="false" rot="0">
              <a:off x="0" y="0"/>
              <a:ext cx="13346162" cy="7896353"/>
            </a:xfrm>
            <a:custGeom>
              <a:avLst/>
              <a:gdLst/>
              <a:ahLst/>
              <a:cxnLst/>
              <a:rect r="r" b="b" t="t" l="l"/>
              <a:pathLst>
                <a:path h="7896353" w="13346162">
                  <a:moveTo>
                    <a:pt x="0" y="549407"/>
                  </a:moveTo>
                  <a:cubicBezTo>
                    <a:pt x="0" y="245937"/>
                    <a:pt x="374193" y="0"/>
                    <a:pt x="835923" y="0"/>
                  </a:cubicBezTo>
                  <a:lnTo>
                    <a:pt x="12510238" y="0"/>
                  </a:lnTo>
                  <a:cubicBezTo>
                    <a:pt x="12971969" y="0"/>
                    <a:pt x="13346162" y="245937"/>
                    <a:pt x="13346162" y="549407"/>
                  </a:cubicBezTo>
                  <a:lnTo>
                    <a:pt x="13346162" y="7346828"/>
                  </a:lnTo>
                  <a:cubicBezTo>
                    <a:pt x="13346162" y="7650298"/>
                    <a:pt x="12971969" y="7896234"/>
                    <a:pt x="12510238" y="7896234"/>
                  </a:cubicBezTo>
                  <a:lnTo>
                    <a:pt x="835923" y="7896234"/>
                  </a:lnTo>
                  <a:cubicBezTo>
                    <a:pt x="374193" y="7896353"/>
                    <a:pt x="0" y="7650298"/>
                    <a:pt x="0" y="7346828"/>
                  </a:cubicBezTo>
                  <a:close/>
                </a:path>
              </a:pathLst>
            </a:custGeom>
            <a:solidFill>
              <a:srgbClr val="FFF4EF"/>
            </a:solidFill>
          </p:spPr>
        </p:sp>
      </p:grpSp>
      <p:grpSp>
        <p:nvGrpSpPr>
          <p:cNvPr name="Group 4" id="4"/>
          <p:cNvGrpSpPr/>
          <p:nvPr/>
        </p:nvGrpSpPr>
        <p:grpSpPr>
          <a:xfrm rot="0">
            <a:off x="14214382" y="7757764"/>
            <a:ext cx="9565765" cy="8055637"/>
            <a:chOff x="0" y="0"/>
            <a:chExt cx="12754354" cy="10740849"/>
          </a:xfrm>
        </p:grpSpPr>
        <p:sp>
          <p:nvSpPr>
            <p:cNvPr name="Freeform 5" id="5"/>
            <p:cNvSpPr/>
            <p:nvPr/>
          </p:nvSpPr>
          <p:spPr>
            <a:xfrm flipH="false" flipV="false" rot="0">
              <a:off x="0" y="0"/>
              <a:ext cx="12754463" cy="10740958"/>
            </a:xfrm>
            <a:custGeom>
              <a:avLst/>
              <a:gdLst/>
              <a:ahLst/>
              <a:cxnLst/>
              <a:rect r="r" b="b" t="t" l="l"/>
              <a:pathLst>
                <a:path h="10740958" w="12754463">
                  <a:moveTo>
                    <a:pt x="0" y="5370458"/>
                  </a:moveTo>
                  <a:cubicBezTo>
                    <a:pt x="0" y="2404410"/>
                    <a:pt x="2855195" y="0"/>
                    <a:pt x="6377220" y="0"/>
                  </a:cubicBezTo>
                  <a:cubicBezTo>
                    <a:pt x="9899245" y="0"/>
                    <a:pt x="12754463" y="2404410"/>
                    <a:pt x="12754463" y="5370458"/>
                  </a:cubicBezTo>
                  <a:cubicBezTo>
                    <a:pt x="12754463" y="8336507"/>
                    <a:pt x="9899245" y="10740958"/>
                    <a:pt x="6377220" y="10740958"/>
                  </a:cubicBezTo>
                  <a:cubicBezTo>
                    <a:pt x="2855195" y="10740958"/>
                    <a:pt x="0" y="8336429"/>
                    <a:pt x="0" y="5370458"/>
                  </a:cubicBezTo>
                  <a:close/>
                </a:path>
              </a:pathLst>
            </a:custGeom>
            <a:solidFill>
              <a:srgbClr val="A7E7FF"/>
            </a:solidFill>
          </p:spPr>
        </p:sp>
      </p:grpSp>
      <p:grpSp>
        <p:nvGrpSpPr>
          <p:cNvPr name="Group 6" id="6"/>
          <p:cNvGrpSpPr/>
          <p:nvPr/>
        </p:nvGrpSpPr>
        <p:grpSpPr>
          <a:xfrm rot="0">
            <a:off x="-3988295" y="-2844060"/>
            <a:ext cx="8077041" cy="7351851"/>
            <a:chOff x="0" y="0"/>
            <a:chExt cx="11268014" cy="10256326"/>
          </a:xfrm>
        </p:grpSpPr>
        <p:sp>
          <p:nvSpPr>
            <p:cNvPr name="Freeform 7" id="7"/>
            <p:cNvSpPr/>
            <p:nvPr/>
          </p:nvSpPr>
          <p:spPr>
            <a:xfrm flipH="false" flipV="false" rot="0">
              <a:off x="0" y="0"/>
              <a:ext cx="11268075" cy="10256266"/>
            </a:xfrm>
            <a:custGeom>
              <a:avLst/>
              <a:gdLst/>
              <a:ahLst/>
              <a:cxnLst/>
              <a:rect r="r" b="b" t="t" l="l"/>
              <a:pathLst>
                <a:path h="10256266" w="11268075">
                  <a:moveTo>
                    <a:pt x="0" y="5128133"/>
                  </a:moveTo>
                  <a:cubicBezTo>
                    <a:pt x="0" y="2295906"/>
                    <a:pt x="2522474" y="0"/>
                    <a:pt x="5633974" y="0"/>
                  </a:cubicBezTo>
                  <a:cubicBezTo>
                    <a:pt x="8745474" y="0"/>
                    <a:pt x="11268075" y="2295906"/>
                    <a:pt x="11268075" y="5128133"/>
                  </a:cubicBezTo>
                  <a:cubicBezTo>
                    <a:pt x="11268075" y="7960361"/>
                    <a:pt x="8745601" y="10256266"/>
                    <a:pt x="5633974" y="10256266"/>
                  </a:cubicBezTo>
                  <a:cubicBezTo>
                    <a:pt x="2522347" y="10256266"/>
                    <a:pt x="0" y="7960360"/>
                    <a:pt x="0" y="5128133"/>
                  </a:cubicBezTo>
                  <a:close/>
                </a:path>
              </a:pathLst>
            </a:custGeom>
            <a:solidFill>
              <a:srgbClr val="A7E7FF"/>
            </a:solidFill>
          </p:spPr>
        </p:sp>
      </p:grpSp>
      <p:sp>
        <p:nvSpPr>
          <p:cNvPr name="Freeform 8" id="8"/>
          <p:cNvSpPr/>
          <p:nvPr/>
        </p:nvSpPr>
        <p:spPr>
          <a:xfrm flipH="false" flipV="false" rot="0">
            <a:off x="-3471551" y="1673179"/>
            <a:ext cx="7043554" cy="7310904"/>
          </a:xfrm>
          <a:custGeom>
            <a:avLst/>
            <a:gdLst/>
            <a:ahLst/>
            <a:cxnLst/>
            <a:rect r="r" b="b" t="t" l="l"/>
            <a:pathLst>
              <a:path h="7310904" w="7043554">
                <a:moveTo>
                  <a:pt x="0" y="0"/>
                </a:moveTo>
                <a:lnTo>
                  <a:pt x="7043554" y="0"/>
                </a:lnTo>
                <a:lnTo>
                  <a:pt x="7043554" y="7310904"/>
                </a:lnTo>
                <a:lnTo>
                  <a:pt x="0" y="73109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32270" y="3839481"/>
            <a:ext cx="3116868" cy="3031862"/>
          </a:xfrm>
          <a:custGeom>
            <a:avLst/>
            <a:gdLst/>
            <a:ahLst/>
            <a:cxnLst/>
            <a:rect r="r" b="b" t="t" l="l"/>
            <a:pathLst>
              <a:path h="3031862" w="3116868">
                <a:moveTo>
                  <a:pt x="0" y="0"/>
                </a:moveTo>
                <a:lnTo>
                  <a:pt x="3116868" y="0"/>
                </a:lnTo>
                <a:lnTo>
                  <a:pt x="3116868" y="3031862"/>
                </a:lnTo>
                <a:lnTo>
                  <a:pt x="0" y="30318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30698" y="2011878"/>
            <a:ext cx="913725" cy="913725"/>
          </a:xfrm>
          <a:custGeom>
            <a:avLst/>
            <a:gdLst/>
            <a:ahLst/>
            <a:cxnLst/>
            <a:rect r="r" b="b" t="t" l="l"/>
            <a:pathLst>
              <a:path h="913725" w="913725">
                <a:moveTo>
                  <a:pt x="0" y="0"/>
                </a:moveTo>
                <a:lnTo>
                  <a:pt x="913724" y="0"/>
                </a:lnTo>
                <a:lnTo>
                  <a:pt x="913724" y="913724"/>
                </a:lnTo>
                <a:lnTo>
                  <a:pt x="0" y="913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245550" y="4864415"/>
            <a:ext cx="1151762" cy="793669"/>
          </a:xfrm>
          <a:custGeom>
            <a:avLst/>
            <a:gdLst/>
            <a:ahLst/>
            <a:cxnLst/>
            <a:rect r="r" b="b" t="t" l="l"/>
            <a:pathLst>
              <a:path h="793669" w="1151762">
                <a:moveTo>
                  <a:pt x="0" y="0"/>
                </a:moveTo>
                <a:lnTo>
                  <a:pt x="1151763" y="0"/>
                </a:lnTo>
                <a:lnTo>
                  <a:pt x="1151763" y="793669"/>
                </a:lnTo>
                <a:lnTo>
                  <a:pt x="0" y="793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67873" y="7863625"/>
            <a:ext cx="913725" cy="792449"/>
          </a:xfrm>
          <a:custGeom>
            <a:avLst/>
            <a:gdLst/>
            <a:ahLst/>
            <a:cxnLst/>
            <a:rect r="r" b="b" t="t" l="l"/>
            <a:pathLst>
              <a:path h="792449" w="913725">
                <a:moveTo>
                  <a:pt x="0" y="0"/>
                </a:moveTo>
                <a:lnTo>
                  <a:pt x="913725" y="0"/>
                </a:lnTo>
                <a:lnTo>
                  <a:pt x="913725" y="792448"/>
                </a:lnTo>
                <a:lnTo>
                  <a:pt x="0" y="7924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5674585" y="2925602"/>
            <a:ext cx="11050720" cy="1494665"/>
          </a:xfrm>
          <a:custGeom>
            <a:avLst/>
            <a:gdLst/>
            <a:ahLst/>
            <a:cxnLst/>
            <a:rect r="r" b="b" t="t" l="l"/>
            <a:pathLst>
              <a:path h="1494665" w="11050720">
                <a:moveTo>
                  <a:pt x="0" y="0"/>
                </a:moveTo>
                <a:lnTo>
                  <a:pt x="11050720" y="0"/>
                </a:lnTo>
                <a:lnTo>
                  <a:pt x="11050720" y="1494665"/>
                </a:lnTo>
                <a:lnTo>
                  <a:pt x="0" y="1494665"/>
                </a:lnTo>
                <a:lnTo>
                  <a:pt x="0" y="0"/>
                </a:lnTo>
                <a:close/>
              </a:path>
            </a:pathLst>
          </a:custGeom>
          <a:blipFill>
            <a:blip r:embed="rId12"/>
            <a:stretch>
              <a:fillRect l="0" t="0" r="0" b="0"/>
            </a:stretch>
          </a:blipFill>
        </p:spPr>
      </p:sp>
      <p:sp>
        <p:nvSpPr>
          <p:cNvPr name="TextBox 14" id="1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3. APPLICATION DESIGN</a:t>
            </a:r>
          </a:p>
        </p:txBody>
      </p:sp>
      <p:sp>
        <p:nvSpPr>
          <p:cNvPr name="TextBox 15" id="15"/>
          <p:cNvSpPr txBox="true"/>
          <p:nvPr/>
        </p:nvSpPr>
        <p:spPr>
          <a:xfrm rot="0">
            <a:off x="2648031" y="1457325"/>
            <a:ext cx="9152226" cy="628650"/>
          </a:xfrm>
          <a:prstGeom prst="rect">
            <a:avLst/>
          </a:prstGeom>
        </p:spPr>
        <p:txBody>
          <a:bodyPr anchor="t" rtlCol="false" tIns="0" lIns="0" bIns="0" rIns="0">
            <a:spAutoFit/>
          </a:bodyPr>
          <a:lstStyle/>
          <a:p>
            <a:pPr>
              <a:lnSpc>
                <a:spcPts val="4800"/>
              </a:lnSpc>
            </a:pPr>
            <a:r>
              <a:rPr lang="en-US" sz="4000">
                <a:solidFill>
                  <a:srgbClr val="000000"/>
                </a:solidFill>
                <a:latin typeface="Arimo"/>
              </a:rPr>
              <a:t>Authentication:</a:t>
            </a:r>
          </a:p>
        </p:txBody>
      </p:sp>
      <p:sp>
        <p:nvSpPr>
          <p:cNvPr name="TextBox 16" id="16"/>
          <p:cNvSpPr txBox="true"/>
          <p:nvPr/>
        </p:nvSpPr>
        <p:spPr>
          <a:xfrm rot="0">
            <a:off x="4133978" y="5213625"/>
            <a:ext cx="13269118" cy="1103249"/>
          </a:xfrm>
          <a:prstGeom prst="rect">
            <a:avLst/>
          </a:prstGeom>
        </p:spPr>
        <p:txBody>
          <a:bodyPr anchor="t" rtlCol="false" tIns="0" lIns="0" bIns="0" rIns="0">
            <a:spAutoFit/>
          </a:bodyPr>
          <a:lstStyle/>
          <a:p>
            <a:pPr marL="734053" indent="-367026" lvl="1">
              <a:lnSpc>
                <a:spcPts val="4317"/>
              </a:lnSpc>
              <a:buFont typeface="Arial"/>
              <a:buChar char="•"/>
            </a:pPr>
            <a:r>
              <a:rPr lang="en-US" sz="3399">
                <a:solidFill>
                  <a:srgbClr val="000000"/>
                </a:solidFill>
                <a:latin typeface="Arimo"/>
              </a:rPr>
              <a:t>At first, the user needs to login(register) to an account to access other features.</a:t>
            </a:r>
          </a:p>
        </p:txBody>
      </p:sp>
      <p:sp>
        <p:nvSpPr>
          <p:cNvPr name="TextBox 17" id="17"/>
          <p:cNvSpPr txBox="true"/>
          <p:nvPr/>
        </p:nvSpPr>
        <p:spPr>
          <a:xfrm rot="0">
            <a:off x="514901" y="8826334"/>
            <a:ext cx="593675"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45550" y="831865"/>
            <a:ext cx="15353646" cy="9083999"/>
            <a:chOff x="0" y="0"/>
            <a:chExt cx="13346200" cy="7896292"/>
          </a:xfrm>
        </p:grpSpPr>
        <p:sp>
          <p:nvSpPr>
            <p:cNvPr name="Freeform 3" id="3"/>
            <p:cNvSpPr/>
            <p:nvPr/>
          </p:nvSpPr>
          <p:spPr>
            <a:xfrm flipH="false" flipV="false" rot="0">
              <a:off x="0" y="0"/>
              <a:ext cx="13346162" cy="7896353"/>
            </a:xfrm>
            <a:custGeom>
              <a:avLst/>
              <a:gdLst/>
              <a:ahLst/>
              <a:cxnLst/>
              <a:rect r="r" b="b" t="t" l="l"/>
              <a:pathLst>
                <a:path h="7896353" w="13346162">
                  <a:moveTo>
                    <a:pt x="0" y="549407"/>
                  </a:moveTo>
                  <a:cubicBezTo>
                    <a:pt x="0" y="245937"/>
                    <a:pt x="374193" y="0"/>
                    <a:pt x="835923" y="0"/>
                  </a:cubicBezTo>
                  <a:lnTo>
                    <a:pt x="12510238" y="0"/>
                  </a:lnTo>
                  <a:cubicBezTo>
                    <a:pt x="12971969" y="0"/>
                    <a:pt x="13346162" y="245937"/>
                    <a:pt x="13346162" y="549407"/>
                  </a:cubicBezTo>
                  <a:lnTo>
                    <a:pt x="13346162" y="7346828"/>
                  </a:lnTo>
                  <a:cubicBezTo>
                    <a:pt x="13346162" y="7650298"/>
                    <a:pt x="12971969" y="7896234"/>
                    <a:pt x="12510238" y="7896234"/>
                  </a:cubicBezTo>
                  <a:lnTo>
                    <a:pt x="835923" y="7896234"/>
                  </a:lnTo>
                  <a:cubicBezTo>
                    <a:pt x="374193" y="7896353"/>
                    <a:pt x="0" y="7650298"/>
                    <a:pt x="0" y="7346828"/>
                  </a:cubicBezTo>
                  <a:close/>
                </a:path>
              </a:pathLst>
            </a:custGeom>
            <a:solidFill>
              <a:srgbClr val="FFF4EF"/>
            </a:solidFill>
          </p:spPr>
        </p:sp>
      </p:grpSp>
      <p:grpSp>
        <p:nvGrpSpPr>
          <p:cNvPr name="Group 4" id="4"/>
          <p:cNvGrpSpPr/>
          <p:nvPr/>
        </p:nvGrpSpPr>
        <p:grpSpPr>
          <a:xfrm rot="0">
            <a:off x="14214382" y="7757764"/>
            <a:ext cx="9565765" cy="8055637"/>
            <a:chOff x="0" y="0"/>
            <a:chExt cx="12754354" cy="10740849"/>
          </a:xfrm>
        </p:grpSpPr>
        <p:sp>
          <p:nvSpPr>
            <p:cNvPr name="Freeform 5" id="5"/>
            <p:cNvSpPr/>
            <p:nvPr/>
          </p:nvSpPr>
          <p:spPr>
            <a:xfrm flipH="false" flipV="false" rot="0">
              <a:off x="0" y="0"/>
              <a:ext cx="12754463" cy="10740958"/>
            </a:xfrm>
            <a:custGeom>
              <a:avLst/>
              <a:gdLst/>
              <a:ahLst/>
              <a:cxnLst/>
              <a:rect r="r" b="b" t="t" l="l"/>
              <a:pathLst>
                <a:path h="10740958" w="12754463">
                  <a:moveTo>
                    <a:pt x="0" y="5370458"/>
                  </a:moveTo>
                  <a:cubicBezTo>
                    <a:pt x="0" y="2404410"/>
                    <a:pt x="2855195" y="0"/>
                    <a:pt x="6377220" y="0"/>
                  </a:cubicBezTo>
                  <a:cubicBezTo>
                    <a:pt x="9899245" y="0"/>
                    <a:pt x="12754463" y="2404410"/>
                    <a:pt x="12754463" y="5370458"/>
                  </a:cubicBezTo>
                  <a:cubicBezTo>
                    <a:pt x="12754463" y="8336507"/>
                    <a:pt x="9899245" y="10740958"/>
                    <a:pt x="6377220" y="10740958"/>
                  </a:cubicBezTo>
                  <a:cubicBezTo>
                    <a:pt x="2855195" y="10740958"/>
                    <a:pt x="0" y="8336429"/>
                    <a:pt x="0" y="5370458"/>
                  </a:cubicBezTo>
                  <a:close/>
                </a:path>
              </a:pathLst>
            </a:custGeom>
            <a:solidFill>
              <a:srgbClr val="A7E7FF"/>
            </a:solidFill>
          </p:spPr>
        </p:sp>
      </p:grpSp>
      <p:grpSp>
        <p:nvGrpSpPr>
          <p:cNvPr name="Group 6" id="6"/>
          <p:cNvGrpSpPr/>
          <p:nvPr/>
        </p:nvGrpSpPr>
        <p:grpSpPr>
          <a:xfrm rot="0">
            <a:off x="-3988295" y="-2844060"/>
            <a:ext cx="8077041" cy="7351851"/>
            <a:chOff x="0" y="0"/>
            <a:chExt cx="11268014" cy="10256326"/>
          </a:xfrm>
        </p:grpSpPr>
        <p:sp>
          <p:nvSpPr>
            <p:cNvPr name="Freeform 7" id="7"/>
            <p:cNvSpPr/>
            <p:nvPr/>
          </p:nvSpPr>
          <p:spPr>
            <a:xfrm flipH="false" flipV="false" rot="0">
              <a:off x="0" y="0"/>
              <a:ext cx="11268075" cy="10256266"/>
            </a:xfrm>
            <a:custGeom>
              <a:avLst/>
              <a:gdLst/>
              <a:ahLst/>
              <a:cxnLst/>
              <a:rect r="r" b="b" t="t" l="l"/>
              <a:pathLst>
                <a:path h="10256266" w="11268075">
                  <a:moveTo>
                    <a:pt x="0" y="5128133"/>
                  </a:moveTo>
                  <a:cubicBezTo>
                    <a:pt x="0" y="2295906"/>
                    <a:pt x="2522474" y="0"/>
                    <a:pt x="5633974" y="0"/>
                  </a:cubicBezTo>
                  <a:cubicBezTo>
                    <a:pt x="8745474" y="0"/>
                    <a:pt x="11268075" y="2295906"/>
                    <a:pt x="11268075" y="5128133"/>
                  </a:cubicBezTo>
                  <a:cubicBezTo>
                    <a:pt x="11268075" y="7960361"/>
                    <a:pt x="8745601" y="10256266"/>
                    <a:pt x="5633974" y="10256266"/>
                  </a:cubicBezTo>
                  <a:cubicBezTo>
                    <a:pt x="2522347" y="10256266"/>
                    <a:pt x="0" y="7960360"/>
                    <a:pt x="0" y="5128133"/>
                  </a:cubicBezTo>
                  <a:close/>
                </a:path>
              </a:pathLst>
            </a:custGeom>
            <a:solidFill>
              <a:srgbClr val="A7E7FF"/>
            </a:solidFill>
          </p:spPr>
        </p:sp>
      </p:grpSp>
      <p:sp>
        <p:nvSpPr>
          <p:cNvPr name="Freeform 8" id="8"/>
          <p:cNvSpPr/>
          <p:nvPr/>
        </p:nvSpPr>
        <p:spPr>
          <a:xfrm flipH="false" flipV="false" rot="0">
            <a:off x="-3471551" y="1673179"/>
            <a:ext cx="7043554" cy="7310904"/>
          </a:xfrm>
          <a:custGeom>
            <a:avLst/>
            <a:gdLst/>
            <a:ahLst/>
            <a:cxnLst/>
            <a:rect r="r" b="b" t="t" l="l"/>
            <a:pathLst>
              <a:path h="7310904" w="7043554">
                <a:moveTo>
                  <a:pt x="0" y="0"/>
                </a:moveTo>
                <a:lnTo>
                  <a:pt x="7043554" y="0"/>
                </a:lnTo>
                <a:lnTo>
                  <a:pt x="7043554" y="7310904"/>
                </a:lnTo>
                <a:lnTo>
                  <a:pt x="0" y="73109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32270" y="3839481"/>
            <a:ext cx="3116868" cy="3031862"/>
          </a:xfrm>
          <a:custGeom>
            <a:avLst/>
            <a:gdLst/>
            <a:ahLst/>
            <a:cxnLst/>
            <a:rect r="r" b="b" t="t" l="l"/>
            <a:pathLst>
              <a:path h="3031862" w="3116868">
                <a:moveTo>
                  <a:pt x="0" y="0"/>
                </a:moveTo>
                <a:lnTo>
                  <a:pt x="3116868" y="0"/>
                </a:lnTo>
                <a:lnTo>
                  <a:pt x="3116868" y="3031862"/>
                </a:lnTo>
                <a:lnTo>
                  <a:pt x="0" y="30318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30698" y="2011878"/>
            <a:ext cx="913725" cy="913725"/>
          </a:xfrm>
          <a:custGeom>
            <a:avLst/>
            <a:gdLst/>
            <a:ahLst/>
            <a:cxnLst/>
            <a:rect r="r" b="b" t="t" l="l"/>
            <a:pathLst>
              <a:path h="913725" w="913725">
                <a:moveTo>
                  <a:pt x="0" y="0"/>
                </a:moveTo>
                <a:lnTo>
                  <a:pt x="913724" y="0"/>
                </a:lnTo>
                <a:lnTo>
                  <a:pt x="913724" y="913724"/>
                </a:lnTo>
                <a:lnTo>
                  <a:pt x="0" y="913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245550" y="4864415"/>
            <a:ext cx="1151762" cy="793669"/>
          </a:xfrm>
          <a:custGeom>
            <a:avLst/>
            <a:gdLst/>
            <a:ahLst/>
            <a:cxnLst/>
            <a:rect r="r" b="b" t="t" l="l"/>
            <a:pathLst>
              <a:path h="793669" w="1151762">
                <a:moveTo>
                  <a:pt x="0" y="0"/>
                </a:moveTo>
                <a:lnTo>
                  <a:pt x="1151763" y="0"/>
                </a:lnTo>
                <a:lnTo>
                  <a:pt x="1151763" y="793669"/>
                </a:lnTo>
                <a:lnTo>
                  <a:pt x="0" y="793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67873" y="7863625"/>
            <a:ext cx="913725" cy="792449"/>
          </a:xfrm>
          <a:custGeom>
            <a:avLst/>
            <a:gdLst/>
            <a:ahLst/>
            <a:cxnLst/>
            <a:rect r="r" b="b" t="t" l="l"/>
            <a:pathLst>
              <a:path h="792449" w="913725">
                <a:moveTo>
                  <a:pt x="0" y="0"/>
                </a:moveTo>
                <a:lnTo>
                  <a:pt x="913725" y="0"/>
                </a:lnTo>
                <a:lnTo>
                  <a:pt x="913725" y="792448"/>
                </a:lnTo>
                <a:lnTo>
                  <a:pt x="0" y="7924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4650721" y="1292968"/>
            <a:ext cx="11822289" cy="4950914"/>
          </a:xfrm>
          <a:custGeom>
            <a:avLst/>
            <a:gdLst/>
            <a:ahLst/>
            <a:cxnLst/>
            <a:rect r="r" b="b" t="t" l="l"/>
            <a:pathLst>
              <a:path h="4950914" w="11822289">
                <a:moveTo>
                  <a:pt x="0" y="0"/>
                </a:moveTo>
                <a:lnTo>
                  <a:pt x="11822289" y="0"/>
                </a:lnTo>
                <a:lnTo>
                  <a:pt x="11822289" y="4950913"/>
                </a:lnTo>
                <a:lnTo>
                  <a:pt x="0" y="4950913"/>
                </a:lnTo>
                <a:lnTo>
                  <a:pt x="0" y="0"/>
                </a:lnTo>
                <a:close/>
              </a:path>
            </a:pathLst>
          </a:custGeom>
          <a:blipFill>
            <a:blip r:embed="rId12"/>
            <a:stretch>
              <a:fillRect l="0" t="0" r="0" b="0"/>
            </a:stretch>
          </a:blipFill>
        </p:spPr>
      </p:sp>
      <p:sp>
        <p:nvSpPr>
          <p:cNvPr name="TextBox 14" id="1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3. APPLICATION DESIGN</a:t>
            </a:r>
          </a:p>
        </p:txBody>
      </p:sp>
      <p:sp>
        <p:nvSpPr>
          <p:cNvPr name="TextBox 15" id="15"/>
          <p:cNvSpPr txBox="true"/>
          <p:nvPr/>
        </p:nvSpPr>
        <p:spPr>
          <a:xfrm rot="0">
            <a:off x="2648031" y="1457325"/>
            <a:ext cx="9152226" cy="628650"/>
          </a:xfrm>
          <a:prstGeom prst="rect">
            <a:avLst/>
          </a:prstGeom>
        </p:spPr>
        <p:txBody>
          <a:bodyPr anchor="t" rtlCol="false" tIns="0" lIns="0" bIns="0" rIns="0">
            <a:spAutoFit/>
          </a:bodyPr>
          <a:lstStyle/>
          <a:p>
            <a:pPr>
              <a:lnSpc>
                <a:spcPts val="4800"/>
              </a:lnSpc>
            </a:pPr>
            <a:r>
              <a:rPr lang="en-US" sz="4000">
                <a:solidFill>
                  <a:srgbClr val="000000"/>
                </a:solidFill>
                <a:latin typeface="Arimo"/>
              </a:rPr>
              <a:t>Menu:</a:t>
            </a:r>
          </a:p>
        </p:txBody>
      </p:sp>
      <p:sp>
        <p:nvSpPr>
          <p:cNvPr name="TextBox 16" id="16"/>
          <p:cNvSpPr txBox="true"/>
          <p:nvPr/>
        </p:nvSpPr>
        <p:spPr>
          <a:xfrm rot="0">
            <a:off x="2821431" y="6460524"/>
            <a:ext cx="13269118" cy="3817874"/>
          </a:xfrm>
          <a:prstGeom prst="rect">
            <a:avLst/>
          </a:prstGeom>
        </p:spPr>
        <p:txBody>
          <a:bodyPr anchor="t" rtlCol="false" tIns="0" lIns="0" bIns="0" rIns="0">
            <a:spAutoFit/>
          </a:bodyPr>
          <a:lstStyle/>
          <a:p>
            <a:pPr marL="734053" indent="-367026" lvl="1">
              <a:lnSpc>
                <a:spcPts val="4317"/>
              </a:lnSpc>
              <a:buFont typeface="Arial"/>
              <a:buChar char="•"/>
            </a:pPr>
            <a:r>
              <a:rPr lang="en-US" sz="3399">
                <a:solidFill>
                  <a:srgbClr val="000000"/>
                </a:solidFill>
                <a:latin typeface="Arimo"/>
              </a:rPr>
              <a:t>The user can view the current online list and all the chats they are in. </a:t>
            </a:r>
          </a:p>
          <a:p>
            <a:pPr>
              <a:lnSpc>
                <a:spcPts val="4317"/>
              </a:lnSpc>
            </a:pPr>
          </a:p>
          <a:p>
            <a:pPr marL="734053" indent="-367026" lvl="1">
              <a:lnSpc>
                <a:spcPts val="4317"/>
              </a:lnSpc>
              <a:buFont typeface="Arial"/>
              <a:buChar char="•"/>
            </a:pPr>
            <a:r>
              <a:rPr lang="en-US" sz="3399">
                <a:solidFill>
                  <a:srgbClr val="000000"/>
                </a:solidFill>
                <a:latin typeface="Arimo"/>
              </a:rPr>
              <a:t>The user can also view their friend list and friend requests. They have the option to accept or reject a friend request if they want.</a:t>
            </a:r>
          </a:p>
          <a:p>
            <a:pPr>
              <a:lnSpc>
                <a:spcPts val="4317"/>
              </a:lnSpc>
            </a:pPr>
          </a:p>
          <a:p>
            <a:pPr>
              <a:lnSpc>
                <a:spcPts val="4317"/>
              </a:lnSpc>
            </a:pPr>
          </a:p>
        </p:txBody>
      </p:sp>
      <p:sp>
        <p:nvSpPr>
          <p:cNvPr name="TextBox 17" id="17"/>
          <p:cNvSpPr txBox="true"/>
          <p:nvPr/>
        </p:nvSpPr>
        <p:spPr>
          <a:xfrm rot="0">
            <a:off x="452133" y="8826334"/>
            <a:ext cx="719212"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45550" y="831865"/>
            <a:ext cx="15353646" cy="9083999"/>
            <a:chOff x="0" y="0"/>
            <a:chExt cx="13346200" cy="7896292"/>
          </a:xfrm>
        </p:grpSpPr>
        <p:sp>
          <p:nvSpPr>
            <p:cNvPr name="Freeform 3" id="3"/>
            <p:cNvSpPr/>
            <p:nvPr/>
          </p:nvSpPr>
          <p:spPr>
            <a:xfrm flipH="false" flipV="false" rot="0">
              <a:off x="0" y="0"/>
              <a:ext cx="13346162" cy="7896353"/>
            </a:xfrm>
            <a:custGeom>
              <a:avLst/>
              <a:gdLst/>
              <a:ahLst/>
              <a:cxnLst/>
              <a:rect r="r" b="b" t="t" l="l"/>
              <a:pathLst>
                <a:path h="7896353" w="13346162">
                  <a:moveTo>
                    <a:pt x="0" y="549407"/>
                  </a:moveTo>
                  <a:cubicBezTo>
                    <a:pt x="0" y="245937"/>
                    <a:pt x="374193" y="0"/>
                    <a:pt x="835923" y="0"/>
                  </a:cubicBezTo>
                  <a:lnTo>
                    <a:pt x="12510238" y="0"/>
                  </a:lnTo>
                  <a:cubicBezTo>
                    <a:pt x="12971969" y="0"/>
                    <a:pt x="13346162" y="245937"/>
                    <a:pt x="13346162" y="549407"/>
                  </a:cubicBezTo>
                  <a:lnTo>
                    <a:pt x="13346162" y="7346828"/>
                  </a:lnTo>
                  <a:cubicBezTo>
                    <a:pt x="13346162" y="7650298"/>
                    <a:pt x="12971969" y="7896234"/>
                    <a:pt x="12510238" y="7896234"/>
                  </a:cubicBezTo>
                  <a:lnTo>
                    <a:pt x="835923" y="7896234"/>
                  </a:lnTo>
                  <a:cubicBezTo>
                    <a:pt x="374193" y="7896353"/>
                    <a:pt x="0" y="7650298"/>
                    <a:pt x="0" y="7346828"/>
                  </a:cubicBezTo>
                  <a:close/>
                </a:path>
              </a:pathLst>
            </a:custGeom>
            <a:solidFill>
              <a:srgbClr val="FFF4EF"/>
            </a:solidFill>
          </p:spPr>
        </p:sp>
      </p:grpSp>
      <p:grpSp>
        <p:nvGrpSpPr>
          <p:cNvPr name="Group 4" id="4"/>
          <p:cNvGrpSpPr/>
          <p:nvPr/>
        </p:nvGrpSpPr>
        <p:grpSpPr>
          <a:xfrm rot="0">
            <a:off x="14214382" y="7757764"/>
            <a:ext cx="9565765" cy="8055637"/>
            <a:chOff x="0" y="0"/>
            <a:chExt cx="12754354" cy="10740849"/>
          </a:xfrm>
        </p:grpSpPr>
        <p:sp>
          <p:nvSpPr>
            <p:cNvPr name="Freeform 5" id="5"/>
            <p:cNvSpPr/>
            <p:nvPr/>
          </p:nvSpPr>
          <p:spPr>
            <a:xfrm flipH="false" flipV="false" rot="0">
              <a:off x="0" y="0"/>
              <a:ext cx="12754463" cy="10740958"/>
            </a:xfrm>
            <a:custGeom>
              <a:avLst/>
              <a:gdLst/>
              <a:ahLst/>
              <a:cxnLst/>
              <a:rect r="r" b="b" t="t" l="l"/>
              <a:pathLst>
                <a:path h="10740958" w="12754463">
                  <a:moveTo>
                    <a:pt x="0" y="5370458"/>
                  </a:moveTo>
                  <a:cubicBezTo>
                    <a:pt x="0" y="2404410"/>
                    <a:pt x="2855195" y="0"/>
                    <a:pt x="6377220" y="0"/>
                  </a:cubicBezTo>
                  <a:cubicBezTo>
                    <a:pt x="9899245" y="0"/>
                    <a:pt x="12754463" y="2404410"/>
                    <a:pt x="12754463" y="5370458"/>
                  </a:cubicBezTo>
                  <a:cubicBezTo>
                    <a:pt x="12754463" y="8336507"/>
                    <a:pt x="9899245" y="10740958"/>
                    <a:pt x="6377220" y="10740958"/>
                  </a:cubicBezTo>
                  <a:cubicBezTo>
                    <a:pt x="2855195" y="10740958"/>
                    <a:pt x="0" y="8336429"/>
                    <a:pt x="0" y="5370458"/>
                  </a:cubicBezTo>
                  <a:close/>
                </a:path>
              </a:pathLst>
            </a:custGeom>
            <a:solidFill>
              <a:srgbClr val="A7E7FF"/>
            </a:solidFill>
          </p:spPr>
        </p:sp>
      </p:grpSp>
      <p:grpSp>
        <p:nvGrpSpPr>
          <p:cNvPr name="Group 6" id="6"/>
          <p:cNvGrpSpPr/>
          <p:nvPr/>
        </p:nvGrpSpPr>
        <p:grpSpPr>
          <a:xfrm rot="0">
            <a:off x="-3988295" y="-2844060"/>
            <a:ext cx="8077041" cy="7351851"/>
            <a:chOff x="0" y="0"/>
            <a:chExt cx="11268014" cy="10256326"/>
          </a:xfrm>
        </p:grpSpPr>
        <p:sp>
          <p:nvSpPr>
            <p:cNvPr name="Freeform 7" id="7"/>
            <p:cNvSpPr/>
            <p:nvPr/>
          </p:nvSpPr>
          <p:spPr>
            <a:xfrm flipH="false" flipV="false" rot="0">
              <a:off x="0" y="0"/>
              <a:ext cx="11268075" cy="10256266"/>
            </a:xfrm>
            <a:custGeom>
              <a:avLst/>
              <a:gdLst/>
              <a:ahLst/>
              <a:cxnLst/>
              <a:rect r="r" b="b" t="t" l="l"/>
              <a:pathLst>
                <a:path h="10256266" w="11268075">
                  <a:moveTo>
                    <a:pt x="0" y="5128133"/>
                  </a:moveTo>
                  <a:cubicBezTo>
                    <a:pt x="0" y="2295906"/>
                    <a:pt x="2522474" y="0"/>
                    <a:pt x="5633974" y="0"/>
                  </a:cubicBezTo>
                  <a:cubicBezTo>
                    <a:pt x="8745474" y="0"/>
                    <a:pt x="11268075" y="2295906"/>
                    <a:pt x="11268075" y="5128133"/>
                  </a:cubicBezTo>
                  <a:cubicBezTo>
                    <a:pt x="11268075" y="7960361"/>
                    <a:pt x="8745601" y="10256266"/>
                    <a:pt x="5633974" y="10256266"/>
                  </a:cubicBezTo>
                  <a:cubicBezTo>
                    <a:pt x="2522347" y="10256266"/>
                    <a:pt x="0" y="7960360"/>
                    <a:pt x="0" y="5128133"/>
                  </a:cubicBezTo>
                  <a:close/>
                </a:path>
              </a:pathLst>
            </a:custGeom>
            <a:solidFill>
              <a:srgbClr val="A7E7FF"/>
            </a:solidFill>
          </p:spPr>
        </p:sp>
      </p:grpSp>
      <p:sp>
        <p:nvSpPr>
          <p:cNvPr name="Freeform 8" id="8"/>
          <p:cNvSpPr/>
          <p:nvPr/>
        </p:nvSpPr>
        <p:spPr>
          <a:xfrm flipH="false" flipV="false" rot="0">
            <a:off x="-3471551" y="1673179"/>
            <a:ext cx="7043554" cy="7310904"/>
          </a:xfrm>
          <a:custGeom>
            <a:avLst/>
            <a:gdLst/>
            <a:ahLst/>
            <a:cxnLst/>
            <a:rect r="r" b="b" t="t" l="l"/>
            <a:pathLst>
              <a:path h="7310904" w="7043554">
                <a:moveTo>
                  <a:pt x="0" y="0"/>
                </a:moveTo>
                <a:lnTo>
                  <a:pt x="7043554" y="0"/>
                </a:lnTo>
                <a:lnTo>
                  <a:pt x="7043554" y="7310904"/>
                </a:lnTo>
                <a:lnTo>
                  <a:pt x="0" y="73109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32270" y="3839481"/>
            <a:ext cx="3116868" cy="3031862"/>
          </a:xfrm>
          <a:custGeom>
            <a:avLst/>
            <a:gdLst/>
            <a:ahLst/>
            <a:cxnLst/>
            <a:rect r="r" b="b" t="t" l="l"/>
            <a:pathLst>
              <a:path h="3031862" w="3116868">
                <a:moveTo>
                  <a:pt x="0" y="0"/>
                </a:moveTo>
                <a:lnTo>
                  <a:pt x="3116868" y="0"/>
                </a:lnTo>
                <a:lnTo>
                  <a:pt x="3116868" y="3031862"/>
                </a:lnTo>
                <a:lnTo>
                  <a:pt x="0" y="30318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30698" y="2011878"/>
            <a:ext cx="913725" cy="913725"/>
          </a:xfrm>
          <a:custGeom>
            <a:avLst/>
            <a:gdLst/>
            <a:ahLst/>
            <a:cxnLst/>
            <a:rect r="r" b="b" t="t" l="l"/>
            <a:pathLst>
              <a:path h="913725" w="913725">
                <a:moveTo>
                  <a:pt x="0" y="0"/>
                </a:moveTo>
                <a:lnTo>
                  <a:pt x="913724" y="0"/>
                </a:lnTo>
                <a:lnTo>
                  <a:pt x="913724" y="913724"/>
                </a:lnTo>
                <a:lnTo>
                  <a:pt x="0" y="9137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245550" y="4864415"/>
            <a:ext cx="1151762" cy="793669"/>
          </a:xfrm>
          <a:custGeom>
            <a:avLst/>
            <a:gdLst/>
            <a:ahLst/>
            <a:cxnLst/>
            <a:rect r="r" b="b" t="t" l="l"/>
            <a:pathLst>
              <a:path h="793669" w="1151762">
                <a:moveTo>
                  <a:pt x="0" y="0"/>
                </a:moveTo>
                <a:lnTo>
                  <a:pt x="1151763" y="0"/>
                </a:lnTo>
                <a:lnTo>
                  <a:pt x="1151763" y="793669"/>
                </a:lnTo>
                <a:lnTo>
                  <a:pt x="0" y="793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67873" y="7863625"/>
            <a:ext cx="913725" cy="792449"/>
          </a:xfrm>
          <a:custGeom>
            <a:avLst/>
            <a:gdLst/>
            <a:ahLst/>
            <a:cxnLst/>
            <a:rect r="r" b="b" t="t" l="l"/>
            <a:pathLst>
              <a:path h="792449" w="913725">
                <a:moveTo>
                  <a:pt x="0" y="0"/>
                </a:moveTo>
                <a:lnTo>
                  <a:pt x="913725" y="0"/>
                </a:lnTo>
                <a:lnTo>
                  <a:pt x="913725" y="792448"/>
                </a:lnTo>
                <a:lnTo>
                  <a:pt x="0" y="7924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7855705" y="2011878"/>
            <a:ext cx="7889105" cy="4187472"/>
          </a:xfrm>
          <a:custGeom>
            <a:avLst/>
            <a:gdLst/>
            <a:ahLst/>
            <a:cxnLst/>
            <a:rect r="r" b="b" t="t" l="l"/>
            <a:pathLst>
              <a:path h="4187472" w="7889105">
                <a:moveTo>
                  <a:pt x="0" y="0"/>
                </a:moveTo>
                <a:lnTo>
                  <a:pt x="7889105" y="0"/>
                </a:lnTo>
                <a:lnTo>
                  <a:pt x="7889105" y="4187472"/>
                </a:lnTo>
                <a:lnTo>
                  <a:pt x="0" y="4187472"/>
                </a:lnTo>
                <a:lnTo>
                  <a:pt x="0" y="0"/>
                </a:lnTo>
                <a:close/>
              </a:path>
            </a:pathLst>
          </a:custGeom>
          <a:blipFill>
            <a:blip r:embed="rId12"/>
            <a:stretch>
              <a:fillRect l="0" t="0" r="0" b="0"/>
            </a:stretch>
          </a:blipFill>
        </p:spPr>
      </p:sp>
      <p:sp>
        <p:nvSpPr>
          <p:cNvPr name="TextBox 14" id="14"/>
          <p:cNvSpPr txBox="true"/>
          <p:nvPr/>
        </p:nvSpPr>
        <p:spPr>
          <a:xfrm rot="0">
            <a:off x="491087" y="452583"/>
            <a:ext cx="6685131" cy="576117"/>
          </a:xfrm>
          <a:prstGeom prst="rect">
            <a:avLst/>
          </a:prstGeom>
        </p:spPr>
        <p:txBody>
          <a:bodyPr anchor="t" rtlCol="false" tIns="0" lIns="0" bIns="0" rIns="0">
            <a:spAutoFit/>
          </a:bodyPr>
          <a:lstStyle/>
          <a:p>
            <a:pPr algn="l">
              <a:lnSpc>
                <a:spcPts val="4011"/>
              </a:lnSpc>
            </a:pPr>
            <a:r>
              <a:rPr lang="en-US" sz="3342">
                <a:solidFill>
                  <a:srgbClr val="000000"/>
                </a:solidFill>
                <a:latin typeface="Arial Bold"/>
              </a:rPr>
              <a:t>3. APPLICATION DESIGN</a:t>
            </a:r>
          </a:p>
        </p:txBody>
      </p:sp>
      <p:sp>
        <p:nvSpPr>
          <p:cNvPr name="TextBox 15" id="15"/>
          <p:cNvSpPr txBox="true"/>
          <p:nvPr/>
        </p:nvSpPr>
        <p:spPr>
          <a:xfrm rot="0">
            <a:off x="2648031" y="1457325"/>
            <a:ext cx="9152226" cy="628650"/>
          </a:xfrm>
          <a:prstGeom prst="rect">
            <a:avLst/>
          </a:prstGeom>
        </p:spPr>
        <p:txBody>
          <a:bodyPr anchor="t" rtlCol="false" tIns="0" lIns="0" bIns="0" rIns="0">
            <a:spAutoFit/>
          </a:bodyPr>
          <a:lstStyle/>
          <a:p>
            <a:pPr>
              <a:lnSpc>
                <a:spcPts val="4800"/>
              </a:lnSpc>
            </a:pPr>
            <a:r>
              <a:rPr lang="en-US" sz="4000">
                <a:solidFill>
                  <a:srgbClr val="000000"/>
                </a:solidFill>
                <a:latin typeface="Arimo"/>
              </a:rPr>
              <a:t>Menu:</a:t>
            </a:r>
          </a:p>
        </p:txBody>
      </p:sp>
      <p:sp>
        <p:nvSpPr>
          <p:cNvPr name="TextBox 16" id="16"/>
          <p:cNvSpPr txBox="true"/>
          <p:nvPr/>
        </p:nvSpPr>
        <p:spPr>
          <a:xfrm rot="0">
            <a:off x="2821431" y="6460524"/>
            <a:ext cx="13269118" cy="2189099"/>
          </a:xfrm>
          <a:prstGeom prst="rect">
            <a:avLst/>
          </a:prstGeom>
        </p:spPr>
        <p:txBody>
          <a:bodyPr anchor="t" rtlCol="false" tIns="0" lIns="0" bIns="0" rIns="0">
            <a:spAutoFit/>
          </a:bodyPr>
          <a:lstStyle/>
          <a:p>
            <a:pPr>
              <a:lnSpc>
                <a:spcPts val="4317"/>
              </a:lnSpc>
            </a:pPr>
          </a:p>
          <a:p>
            <a:pPr marL="734053" indent="-367026" lvl="1">
              <a:lnSpc>
                <a:spcPts val="4317"/>
              </a:lnSpc>
              <a:buFont typeface="Arial"/>
              <a:buChar char="•"/>
            </a:pPr>
            <a:r>
              <a:rPr lang="en-US" sz="3399">
                <a:solidFill>
                  <a:srgbClr val="000000"/>
                </a:solidFill>
                <a:latin typeface="Arimo"/>
              </a:rPr>
              <a:t>There’s an option to create a new group chat as well. The room(group chat) list will be update accordingly.</a:t>
            </a:r>
          </a:p>
          <a:p>
            <a:pPr>
              <a:lnSpc>
                <a:spcPts val="4317"/>
              </a:lnSpc>
            </a:pPr>
          </a:p>
        </p:txBody>
      </p:sp>
      <p:sp>
        <p:nvSpPr>
          <p:cNvPr name="TextBox 17" id="17"/>
          <p:cNvSpPr txBox="true"/>
          <p:nvPr/>
        </p:nvSpPr>
        <p:spPr>
          <a:xfrm rot="0">
            <a:off x="454440" y="8826334"/>
            <a:ext cx="714598" cy="1044132"/>
          </a:xfrm>
          <a:prstGeom prst="rect">
            <a:avLst/>
          </a:prstGeom>
        </p:spPr>
        <p:txBody>
          <a:bodyPr anchor="t" rtlCol="false" tIns="0" lIns="0" bIns="0" rIns="0">
            <a:spAutoFit/>
          </a:bodyPr>
          <a:lstStyle/>
          <a:p>
            <a:pPr algn="ctr">
              <a:lnSpc>
                <a:spcPts val="8599"/>
              </a:lnSpc>
            </a:pPr>
            <a:r>
              <a:rPr lang="en-US" sz="6142">
                <a:solidFill>
                  <a:srgbClr val="0065C0"/>
                </a:solidFill>
                <a:latin typeface="Paytone One"/>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DAFyaXn-Xcc</dc:identifier>
  <dcterms:modified xsi:type="dcterms:W3CDTF">2011-08-01T06:04:30Z</dcterms:modified>
  <cp:revision>1</cp:revision>
  <dc:title>Message</dc:title>
</cp:coreProperties>
</file>